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2.svg" ContentType="image/svg+xml"/>
  <Override PartName="/ppt/media/image3.svg" ContentType="image/svg+xml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76" r:id="rId16"/>
    <p:sldId id="269" r:id="rId17"/>
    <p:sldId id="270" r:id="rId18"/>
    <p:sldId id="271" r:id="rId19"/>
    <p:sldId id="272" r:id="rId20"/>
    <p:sldId id="27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F5F"/>
    <a:srgbClr val="00B0F0"/>
    <a:srgbClr val="7030A0"/>
    <a:srgbClr val="00B050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6" Type="http://schemas.openxmlformats.org/officeDocument/2006/relationships/image" Target="../media/image47.png"/><Relationship Id="rId5" Type="http://schemas.openxmlformats.org/officeDocument/2006/relationships/image" Target="../media/image3.sv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2.svg"/><Relationship Id="rId1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6" Type="http://schemas.openxmlformats.org/officeDocument/2006/relationships/image" Target="../media/image47.png"/><Relationship Id="rId5" Type="http://schemas.openxmlformats.org/officeDocument/2006/relationships/image" Target="../media/image3.sv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2.sv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0A6E6-7D2C-4A69-BA9A-58AFE4999C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CD6520-F951-4A91-9A78-9FC1308D9FF0}">
      <dgm:prSet/>
      <dgm:spPr/>
      <dgm:t>
        <a:bodyPr/>
        <a:lstStyle/>
        <a:p>
          <a:r>
            <a:rPr lang="en-US" dirty="0">
              <a:latin typeface="KaiTi" panose="02010609060101010101" pitchFamily="49" charset="-122"/>
              <a:ea typeface="KaiTi" panose="02010609060101010101" pitchFamily="49" charset="-122"/>
            </a:rPr>
            <a:t>1.</a:t>
          </a: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 限制条件极其多（上万个）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94BE7FA5-E712-4045-A153-4A69B9B86AEE}" cxnId="{FC692948-74EE-42C2-9FAF-89F1443888D1}" type="parTrans">
      <dgm:prSet/>
      <dgm:spPr/>
      <dgm:t>
        <a:bodyPr/>
        <a:lstStyle/>
        <a:p>
          <a:endParaRPr lang="en-US"/>
        </a:p>
      </dgm:t>
    </dgm:pt>
    <dgm:pt modelId="{98014D6E-05A3-470B-A505-3F374A4E4032}" cxnId="{FC692948-74EE-42C2-9FAF-89F1443888D1}" type="sibTrans">
      <dgm:prSet/>
      <dgm:spPr/>
      <dgm:t>
        <a:bodyPr/>
        <a:lstStyle/>
        <a:p>
          <a:endParaRPr lang="en-US"/>
        </a:p>
      </dgm:t>
    </dgm:pt>
    <dgm:pt modelId="{5EE145EA-C6E3-4FF0-84FC-028C82083CB5}">
      <dgm:prSet/>
      <dgm:spPr/>
      <dgm:t>
        <a:bodyPr/>
        <a:lstStyle/>
        <a:p>
          <a:r>
            <a:rPr lang="en-US" dirty="0">
              <a:latin typeface="KaiTi" panose="02010609060101010101" pitchFamily="49" charset="-122"/>
              <a:ea typeface="KaiTi" panose="02010609060101010101" pitchFamily="49" charset="-122"/>
            </a:rPr>
            <a:t>2.</a:t>
          </a: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 问题分解及其复杂（难以识别子问题）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7FD9E8A1-4356-4C56-A997-EE833C89D806}" cxnId="{64FC00DB-6300-42C0-842B-44EAD94CB155}" type="parTrans">
      <dgm:prSet/>
      <dgm:spPr/>
      <dgm:t>
        <a:bodyPr/>
        <a:lstStyle/>
        <a:p>
          <a:endParaRPr lang="en-US"/>
        </a:p>
      </dgm:t>
    </dgm:pt>
    <dgm:pt modelId="{CDCBB8D7-2A93-4304-A8F2-E6DC3FB2B57C}" cxnId="{64FC00DB-6300-42C0-842B-44EAD94CB155}" type="sibTrans">
      <dgm:prSet/>
      <dgm:spPr/>
      <dgm:t>
        <a:bodyPr/>
        <a:lstStyle/>
        <a:p>
          <a:endParaRPr lang="en-US"/>
        </a:p>
      </dgm:t>
    </dgm:pt>
    <dgm:pt modelId="{35E0FE9F-FDF0-4274-B166-E96E1F219C98}">
      <dgm:prSet/>
      <dgm:spPr/>
      <dgm:t>
        <a:bodyPr/>
        <a:lstStyle/>
        <a:p>
          <a:r>
            <a:rPr lang="en-US" dirty="0">
              <a:latin typeface="KaiTi" panose="02010609060101010101" pitchFamily="49" charset="-122"/>
              <a:ea typeface="KaiTi" panose="02010609060101010101" pitchFamily="49" charset="-122"/>
            </a:rPr>
            <a:t>3.</a:t>
          </a: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 子问题拆解极多（时间复杂度太高）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31BE5870-87C5-43AD-8ED6-6C75F635AD59}" cxnId="{35D3E681-D46A-4BC8-9AE9-DDACF0BEF6EB}" type="parTrans">
      <dgm:prSet/>
      <dgm:spPr/>
      <dgm:t>
        <a:bodyPr/>
        <a:lstStyle/>
        <a:p>
          <a:endParaRPr lang="en-US"/>
        </a:p>
      </dgm:t>
    </dgm:pt>
    <dgm:pt modelId="{46D7761A-DD56-4BAD-B500-6853070B07B9}" cxnId="{35D3E681-D46A-4BC8-9AE9-DDACF0BEF6EB}" type="sibTrans">
      <dgm:prSet/>
      <dgm:spPr/>
      <dgm:t>
        <a:bodyPr/>
        <a:lstStyle/>
        <a:p>
          <a:endParaRPr lang="en-US"/>
        </a:p>
      </dgm:t>
    </dgm:pt>
    <dgm:pt modelId="{3CC2C68A-B0D7-4575-93A4-03FBAEDF144C}">
      <dgm:prSet/>
      <dgm:spPr/>
      <dgm:t>
        <a:bodyPr/>
        <a:lstStyle/>
        <a:p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怎么办？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A73C43F3-594D-4D9A-BAB0-54F7598A381F}" cxnId="{4BF7449F-2A45-45CE-B866-A1DD9A61D0A0}" type="parTrans">
      <dgm:prSet/>
      <dgm:spPr/>
      <dgm:t>
        <a:bodyPr/>
        <a:lstStyle/>
        <a:p>
          <a:endParaRPr lang="en-US"/>
        </a:p>
      </dgm:t>
    </dgm:pt>
    <dgm:pt modelId="{AC9FFC67-0CE9-4CC3-858E-3A464773A101}" cxnId="{4BF7449F-2A45-45CE-B866-A1DD9A61D0A0}" type="sibTrans">
      <dgm:prSet/>
      <dgm:spPr/>
      <dgm:t>
        <a:bodyPr/>
        <a:lstStyle/>
        <a:p>
          <a:endParaRPr lang="en-US"/>
        </a:p>
      </dgm:t>
    </dgm:pt>
    <dgm:pt modelId="{8BCA7EA1-54C5-49BA-8B46-6352E20F18B1}" type="pres">
      <dgm:prSet presAssocID="{BA50A6E6-7D2C-4A69-BA9A-58AFE4999C32}" presName="root" presStyleCnt="0">
        <dgm:presLayoutVars>
          <dgm:dir/>
          <dgm:resizeHandles val="exact"/>
        </dgm:presLayoutVars>
      </dgm:prSet>
      <dgm:spPr/>
    </dgm:pt>
    <dgm:pt modelId="{5DE3AE7F-DE63-450A-9333-9D47A83E4311}" type="pres">
      <dgm:prSet presAssocID="{41CD6520-F951-4A91-9A78-9FC1308D9FF0}" presName="compNode" presStyleCnt="0"/>
      <dgm:spPr/>
    </dgm:pt>
    <dgm:pt modelId="{1883A9C4-EAE2-4288-B193-3A0AB794D38B}" type="pres">
      <dgm:prSet presAssocID="{41CD6520-F951-4A91-9A78-9FC1308D9FF0}" presName="iconBgRect" presStyleLbl="bgShp" presStyleIdx="0" presStyleCnt="4"/>
      <dgm:spPr/>
    </dgm:pt>
    <dgm:pt modelId="{2CF87509-3C78-4587-A77E-2863C2CAB0FE}" type="pres">
      <dgm:prSet presAssocID="{41CD6520-F951-4A91-9A78-9FC1308D9F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CF03B2-1E9F-4455-B412-01FA0E2B2940}" type="pres">
      <dgm:prSet presAssocID="{41CD6520-F951-4A91-9A78-9FC1308D9FF0}" presName="spaceRect" presStyleCnt="0"/>
      <dgm:spPr/>
    </dgm:pt>
    <dgm:pt modelId="{18B92CDC-0244-452D-BD8B-55607BA77740}" type="pres">
      <dgm:prSet presAssocID="{41CD6520-F951-4A91-9A78-9FC1308D9FF0}" presName="textRect" presStyleLbl="revTx" presStyleIdx="0" presStyleCnt="4">
        <dgm:presLayoutVars>
          <dgm:chMax val="1"/>
          <dgm:chPref val="1"/>
        </dgm:presLayoutVars>
      </dgm:prSet>
      <dgm:spPr/>
    </dgm:pt>
    <dgm:pt modelId="{21C795C8-63F4-4EEF-9E17-F9648BB99E26}" type="pres">
      <dgm:prSet presAssocID="{98014D6E-05A3-470B-A505-3F374A4E4032}" presName="sibTrans" presStyleCnt="0"/>
      <dgm:spPr/>
    </dgm:pt>
    <dgm:pt modelId="{9719F171-0089-4DE3-88FA-48EE32A96D58}" type="pres">
      <dgm:prSet presAssocID="{5EE145EA-C6E3-4FF0-84FC-028C82083CB5}" presName="compNode" presStyleCnt="0"/>
      <dgm:spPr/>
    </dgm:pt>
    <dgm:pt modelId="{142A916D-2163-43BE-8180-F8EC675328D1}" type="pres">
      <dgm:prSet presAssocID="{5EE145EA-C6E3-4FF0-84FC-028C82083CB5}" presName="iconBgRect" presStyleLbl="bgShp" presStyleIdx="1" presStyleCnt="4"/>
      <dgm:spPr/>
    </dgm:pt>
    <dgm:pt modelId="{61600562-FF61-436E-8911-2AB6A262ACA4}" type="pres">
      <dgm:prSet presAssocID="{5EE145EA-C6E3-4FF0-84FC-028C82083C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0F9F772-18E1-4943-A31F-630BD096B67B}" type="pres">
      <dgm:prSet presAssocID="{5EE145EA-C6E3-4FF0-84FC-028C82083CB5}" presName="spaceRect" presStyleCnt="0"/>
      <dgm:spPr/>
    </dgm:pt>
    <dgm:pt modelId="{A0690EF7-1F38-4867-B63B-3FA050BA6368}" type="pres">
      <dgm:prSet presAssocID="{5EE145EA-C6E3-4FF0-84FC-028C82083CB5}" presName="textRect" presStyleLbl="revTx" presStyleIdx="1" presStyleCnt="4">
        <dgm:presLayoutVars>
          <dgm:chMax val="1"/>
          <dgm:chPref val="1"/>
        </dgm:presLayoutVars>
      </dgm:prSet>
      <dgm:spPr/>
    </dgm:pt>
    <dgm:pt modelId="{C11C086E-BAAE-4A45-9709-8C7E44878BFE}" type="pres">
      <dgm:prSet presAssocID="{CDCBB8D7-2A93-4304-A8F2-E6DC3FB2B57C}" presName="sibTrans" presStyleCnt="0"/>
      <dgm:spPr/>
    </dgm:pt>
    <dgm:pt modelId="{1C6B75B2-E7D1-4E9C-85FA-2BB8772120BD}" type="pres">
      <dgm:prSet presAssocID="{35E0FE9F-FDF0-4274-B166-E96E1F219C98}" presName="compNode" presStyleCnt="0"/>
      <dgm:spPr/>
    </dgm:pt>
    <dgm:pt modelId="{48E0722E-B314-4620-B1E0-3619D49185EA}" type="pres">
      <dgm:prSet presAssocID="{35E0FE9F-FDF0-4274-B166-E96E1F219C98}" presName="iconBgRect" presStyleLbl="bgShp" presStyleIdx="2" presStyleCnt="4"/>
      <dgm:spPr/>
    </dgm:pt>
    <dgm:pt modelId="{B9559CFE-7544-46E7-85BC-B0BE22346DDD}" type="pres">
      <dgm:prSet presAssocID="{35E0FE9F-FDF0-4274-B166-E96E1F219C98}" presName="iconRect" presStyleLbl="node1" presStyleIdx="2" presStyleCnt="4" custScaleX="145018" custScaleY="13462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B2D5EB0-E069-458A-9E88-D4F05BCE8833}" type="pres">
      <dgm:prSet presAssocID="{35E0FE9F-FDF0-4274-B166-E96E1F219C98}" presName="spaceRect" presStyleCnt="0"/>
      <dgm:spPr/>
    </dgm:pt>
    <dgm:pt modelId="{79399755-1519-4FDE-99A0-DD6AF8A503F3}" type="pres">
      <dgm:prSet presAssocID="{35E0FE9F-FDF0-4274-B166-E96E1F219C98}" presName="textRect" presStyleLbl="revTx" presStyleIdx="2" presStyleCnt="4">
        <dgm:presLayoutVars>
          <dgm:chMax val="1"/>
          <dgm:chPref val="1"/>
        </dgm:presLayoutVars>
      </dgm:prSet>
      <dgm:spPr/>
    </dgm:pt>
    <dgm:pt modelId="{C3F98986-B3B1-46E4-B470-C88BA2FB3890}" type="pres">
      <dgm:prSet presAssocID="{46D7761A-DD56-4BAD-B500-6853070B07B9}" presName="sibTrans" presStyleCnt="0"/>
      <dgm:spPr/>
    </dgm:pt>
    <dgm:pt modelId="{8A75BCAD-AE69-4BDF-BBC0-C313658116A9}" type="pres">
      <dgm:prSet presAssocID="{3CC2C68A-B0D7-4575-93A4-03FBAEDF144C}" presName="compNode" presStyleCnt="0"/>
      <dgm:spPr/>
    </dgm:pt>
    <dgm:pt modelId="{2F808952-1AD1-437D-9DCA-1F6803C9462F}" type="pres">
      <dgm:prSet presAssocID="{3CC2C68A-B0D7-4575-93A4-03FBAEDF144C}" presName="iconBgRect" presStyleLbl="bgShp" presStyleIdx="3" presStyleCnt="4"/>
      <dgm:spPr/>
    </dgm:pt>
    <dgm:pt modelId="{EBF68D89-5C61-43A8-9494-8F7E9FE3E61F}" type="pres">
      <dgm:prSet presAssocID="{3CC2C68A-B0D7-4575-93A4-03FBAEDF144C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B16D8CD-35D1-467A-8AB5-597FE6FE3885}" type="pres">
      <dgm:prSet presAssocID="{3CC2C68A-B0D7-4575-93A4-03FBAEDF144C}" presName="spaceRect" presStyleCnt="0"/>
      <dgm:spPr/>
    </dgm:pt>
    <dgm:pt modelId="{B4B3F3CA-3DE6-4353-8CD9-9E08560FFC91}" type="pres">
      <dgm:prSet presAssocID="{3CC2C68A-B0D7-4575-93A4-03FBAEDF144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4E4772E-A144-4F90-9328-F1EC98DD96DD}" type="presOf" srcId="{BA50A6E6-7D2C-4A69-BA9A-58AFE4999C32}" destId="{8BCA7EA1-54C5-49BA-8B46-6352E20F18B1}" srcOrd="0" destOrd="0" presId="urn:microsoft.com/office/officeart/2018/5/layout/IconCircleLabelList"/>
    <dgm:cxn modelId="{387EE060-F0F0-4F63-B397-FC61B38B854C}" type="presOf" srcId="{5EE145EA-C6E3-4FF0-84FC-028C82083CB5}" destId="{A0690EF7-1F38-4867-B63B-3FA050BA6368}" srcOrd="0" destOrd="0" presId="urn:microsoft.com/office/officeart/2018/5/layout/IconCircleLabelList"/>
    <dgm:cxn modelId="{FC692948-74EE-42C2-9FAF-89F1443888D1}" srcId="{BA50A6E6-7D2C-4A69-BA9A-58AFE4999C32}" destId="{41CD6520-F951-4A91-9A78-9FC1308D9FF0}" srcOrd="0" destOrd="0" parTransId="{94BE7FA5-E712-4045-A153-4A69B9B86AEE}" sibTransId="{98014D6E-05A3-470B-A505-3F374A4E4032}"/>
    <dgm:cxn modelId="{920D2859-FC73-4BEC-85AF-BB023D0F2D20}" type="presOf" srcId="{35E0FE9F-FDF0-4274-B166-E96E1F219C98}" destId="{79399755-1519-4FDE-99A0-DD6AF8A503F3}" srcOrd="0" destOrd="0" presId="urn:microsoft.com/office/officeart/2018/5/layout/IconCircleLabelList"/>
    <dgm:cxn modelId="{35D3E681-D46A-4BC8-9AE9-DDACF0BEF6EB}" srcId="{BA50A6E6-7D2C-4A69-BA9A-58AFE4999C32}" destId="{35E0FE9F-FDF0-4274-B166-E96E1F219C98}" srcOrd="2" destOrd="0" parTransId="{31BE5870-87C5-43AD-8ED6-6C75F635AD59}" sibTransId="{46D7761A-DD56-4BAD-B500-6853070B07B9}"/>
    <dgm:cxn modelId="{B3DF5182-89BF-4DE4-A15B-0BACF63EB112}" type="presOf" srcId="{3CC2C68A-B0D7-4575-93A4-03FBAEDF144C}" destId="{B4B3F3CA-3DE6-4353-8CD9-9E08560FFC91}" srcOrd="0" destOrd="0" presId="urn:microsoft.com/office/officeart/2018/5/layout/IconCircleLabelList"/>
    <dgm:cxn modelId="{F7C6BF87-3FC7-4558-ABA3-4C38198BB55C}" type="presOf" srcId="{41CD6520-F951-4A91-9A78-9FC1308D9FF0}" destId="{18B92CDC-0244-452D-BD8B-55607BA77740}" srcOrd="0" destOrd="0" presId="urn:microsoft.com/office/officeart/2018/5/layout/IconCircleLabelList"/>
    <dgm:cxn modelId="{4BF7449F-2A45-45CE-B866-A1DD9A61D0A0}" srcId="{BA50A6E6-7D2C-4A69-BA9A-58AFE4999C32}" destId="{3CC2C68A-B0D7-4575-93A4-03FBAEDF144C}" srcOrd="3" destOrd="0" parTransId="{A73C43F3-594D-4D9A-BAB0-54F7598A381F}" sibTransId="{AC9FFC67-0CE9-4CC3-858E-3A464773A101}"/>
    <dgm:cxn modelId="{64FC00DB-6300-42C0-842B-44EAD94CB155}" srcId="{BA50A6E6-7D2C-4A69-BA9A-58AFE4999C32}" destId="{5EE145EA-C6E3-4FF0-84FC-028C82083CB5}" srcOrd="1" destOrd="0" parTransId="{7FD9E8A1-4356-4C56-A997-EE833C89D806}" sibTransId="{CDCBB8D7-2A93-4304-A8F2-E6DC3FB2B57C}"/>
    <dgm:cxn modelId="{FBA83DA0-3FA3-496B-A1E2-67CDC26D5F11}" type="presParOf" srcId="{8BCA7EA1-54C5-49BA-8B46-6352E20F18B1}" destId="{5DE3AE7F-DE63-450A-9333-9D47A83E4311}" srcOrd="0" destOrd="0" presId="urn:microsoft.com/office/officeart/2018/5/layout/IconCircleLabelList"/>
    <dgm:cxn modelId="{C94145D4-4CD9-449A-B992-B8EB810B05A3}" type="presParOf" srcId="{5DE3AE7F-DE63-450A-9333-9D47A83E4311}" destId="{1883A9C4-EAE2-4288-B193-3A0AB794D38B}" srcOrd="0" destOrd="0" presId="urn:microsoft.com/office/officeart/2018/5/layout/IconCircleLabelList"/>
    <dgm:cxn modelId="{2F080D56-E826-48D4-A58C-D579C41E31EA}" type="presParOf" srcId="{5DE3AE7F-DE63-450A-9333-9D47A83E4311}" destId="{2CF87509-3C78-4587-A77E-2863C2CAB0FE}" srcOrd="1" destOrd="0" presId="urn:microsoft.com/office/officeart/2018/5/layout/IconCircleLabelList"/>
    <dgm:cxn modelId="{5A4FAB99-7B1F-4873-B3E8-2EC3DA238036}" type="presParOf" srcId="{5DE3AE7F-DE63-450A-9333-9D47A83E4311}" destId="{49CF03B2-1E9F-4455-B412-01FA0E2B2940}" srcOrd="2" destOrd="0" presId="urn:microsoft.com/office/officeart/2018/5/layout/IconCircleLabelList"/>
    <dgm:cxn modelId="{A3DEBC7A-189D-4A63-87A3-221A03E731AE}" type="presParOf" srcId="{5DE3AE7F-DE63-450A-9333-9D47A83E4311}" destId="{18B92CDC-0244-452D-BD8B-55607BA77740}" srcOrd="3" destOrd="0" presId="urn:microsoft.com/office/officeart/2018/5/layout/IconCircleLabelList"/>
    <dgm:cxn modelId="{D1B2949E-74AF-4D24-A7CA-93368917E078}" type="presParOf" srcId="{8BCA7EA1-54C5-49BA-8B46-6352E20F18B1}" destId="{21C795C8-63F4-4EEF-9E17-F9648BB99E26}" srcOrd="1" destOrd="0" presId="urn:microsoft.com/office/officeart/2018/5/layout/IconCircleLabelList"/>
    <dgm:cxn modelId="{FC7150B0-5EF8-441F-BC50-A43AF599B293}" type="presParOf" srcId="{8BCA7EA1-54C5-49BA-8B46-6352E20F18B1}" destId="{9719F171-0089-4DE3-88FA-48EE32A96D58}" srcOrd="2" destOrd="0" presId="urn:microsoft.com/office/officeart/2018/5/layout/IconCircleLabelList"/>
    <dgm:cxn modelId="{36CD7182-0F01-4EDB-B2A0-0FC493DC4BDF}" type="presParOf" srcId="{9719F171-0089-4DE3-88FA-48EE32A96D58}" destId="{142A916D-2163-43BE-8180-F8EC675328D1}" srcOrd="0" destOrd="0" presId="urn:microsoft.com/office/officeart/2018/5/layout/IconCircleLabelList"/>
    <dgm:cxn modelId="{6789ED60-DF6A-496D-BAE1-49A821FA309A}" type="presParOf" srcId="{9719F171-0089-4DE3-88FA-48EE32A96D58}" destId="{61600562-FF61-436E-8911-2AB6A262ACA4}" srcOrd="1" destOrd="0" presId="urn:microsoft.com/office/officeart/2018/5/layout/IconCircleLabelList"/>
    <dgm:cxn modelId="{F33E9AE6-7A5F-4414-A7D0-BABFA9E450B5}" type="presParOf" srcId="{9719F171-0089-4DE3-88FA-48EE32A96D58}" destId="{20F9F772-18E1-4943-A31F-630BD096B67B}" srcOrd="2" destOrd="0" presId="urn:microsoft.com/office/officeart/2018/5/layout/IconCircleLabelList"/>
    <dgm:cxn modelId="{99B3F262-6EE0-4DE9-A55B-3C422C7AC315}" type="presParOf" srcId="{9719F171-0089-4DE3-88FA-48EE32A96D58}" destId="{A0690EF7-1F38-4867-B63B-3FA050BA6368}" srcOrd="3" destOrd="0" presId="urn:microsoft.com/office/officeart/2018/5/layout/IconCircleLabelList"/>
    <dgm:cxn modelId="{D51CE2DE-26C6-420E-A894-72BFD8E945A2}" type="presParOf" srcId="{8BCA7EA1-54C5-49BA-8B46-6352E20F18B1}" destId="{C11C086E-BAAE-4A45-9709-8C7E44878BFE}" srcOrd="3" destOrd="0" presId="urn:microsoft.com/office/officeart/2018/5/layout/IconCircleLabelList"/>
    <dgm:cxn modelId="{0F6CABA8-C60F-49D4-A18C-CC118154E58E}" type="presParOf" srcId="{8BCA7EA1-54C5-49BA-8B46-6352E20F18B1}" destId="{1C6B75B2-E7D1-4E9C-85FA-2BB8772120BD}" srcOrd="4" destOrd="0" presId="urn:microsoft.com/office/officeart/2018/5/layout/IconCircleLabelList"/>
    <dgm:cxn modelId="{4CD67532-59E8-473A-A1B6-EE0230B9F3A4}" type="presParOf" srcId="{1C6B75B2-E7D1-4E9C-85FA-2BB8772120BD}" destId="{48E0722E-B314-4620-B1E0-3619D49185EA}" srcOrd="0" destOrd="0" presId="urn:microsoft.com/office/officeart/2018/5/layout/IconCircleLabelList"/>
    <dgm:cxn modelId="{08DFA2AE-3116-4407-BD8E-195738D58F34}" type="presParOf" srcId="{1C6B75B2-E7D1-4E9C-85FA-2BB8772120BD}" destId="{B9559CFE-7544-46E7-85BC-B0BE22346DDD}" srcOrd="1" destOrd="0" presId="urn:microsoft.com/office/officeart/2018/5/layout/IconCircleLabelList"/>
    <dgm:cxn modelId="{56D63165-8891-4FFC-A361-FC7E8A684A9E}" type="presParOf" srcId="{1C6B75B2-E7D1-4E9C-85FA-2BB8772120BD}" destId="{EB2D5EB0-E069-458A-9E88-D4F05BCE8833}" srcOrd="2" destOrd="0" presId="urn:microsoft.com/office/officeart/2018/5/layout/IconCircleLabelList"/>
    <dgm:cxn modelId="{C19AE693-C86E-4FFE-A99A-B692D72535F1}" type="presParOf" srcId="{1C6B75B2-E7D1-4E9C-85FA-2BB8772120BD}" destId="{79399755-1519-4FDE-99A0-DD6AF8A503F3}" srcOrd="3" destOrd="0" presId="urn:microsoft.com/office/officeart/2018/5/layout/IconCircleLabelList"/>
    <dgm:cxn modelId="{78051EB7-BDF2-4A3B-8A04-C3041B40C6D2}" type="presParOf" srcId="{8BCA7EA1-54C5-49BA-8B46-6352E20F18B1}" destId="{C3F98986-B3B1-46E4-B470-C88BA2FB3890}" srcOrd="5" destOrd="0" presId="urn:microsoft.com/office/officeart/2018/5/layout/IconCircleLabelList"/>
    <dgm:cxn modelId="{4008DDA9-EA84-4D1F-8230-38712F72ED4D}" type="presParOf" srcId="{8BCA7EA1-54C5-49BA-8B46-6352E20F18B1}" destId="{8A75BCAD-AE69-4BDF-BBC0-C313658116A9}" srcOrd="6" destOrd="0" presId="urn:microsoft.com/office/officeart/2018/5/layout/IconCircleLabelList"/>
    <dgm:cxn modelId="{800EB972-90BA-4479-A8C6-FA6B4F1B6882}" type="presParOf" srcId="{8A75BCAD-AE69-4BDF-BBC0-C313658116A9}" destId="{2F808952-1AD1-437D-9DCA-1F6803C9462F}" srcOrd="0" destOrd="0" presId="urn:microsoft.com/office/officeart/2018/5/layout/IconCircleLabelList"/>
    <dgm:cxn modelId="{539DC375-4EC5-4549-A03C-8DA9E7AF1EDC}" type="presParOf" srcId="{8A75BCAD-AE69-4BDF-BBC0-C313658116A9}" destId="{EBF68D89-5C61-43A8-9494-8F7E9FE3E61F}" srcOrd="1" destOrd="0" presId="urn:microsoft.com/office/officeart/2018/5/layout/IconCircleLabelList"/>
    <dgm:cxn modelId="{8F900758-5452-4490-80F9-747482C16EC3}" type="presParOf" srcId="{8A75BCAD-AE69-4BDF-BBC0-C313658116A9}" destId="{4B16D8CD-35D1-467A-8AB5-597FE6FE3885}" srcOrd="2" destOrd="0" presId="urn:microsoft.com/office/officeart/2018/5/layout/IconCircleLabelList"/>
    <dgm:cxn modelId="{1FA5B39D-CB29-430B-9168-58E8E6450AFE}" type="presParOf" srcId="{8A75BCAD-AE69-4BDF-BBC0-C313658116A9}" destId="{B4B3F3CA-3DE6-4353-8CD9-9E08560FFC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3A9C4-EAE2-4288-B193-3A0AB794D38B}">
      <dsp:nvSpPr>
        <dsp:cNvPr id="0" name=""/>
        <dsp:cNvSpPr/>
      </dsp:nvSpPr>
      <dsp:spPr>
        <a:xfrm>
          <a:off x="632880" y="728948"/>
          <a:ext cx="1453191" cy="14531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87509-3C78-4587-A77E-2863C2CAB0FE}">
      <dsp:nvSpPr>
        <dsp:cNvPr id="0" name=""/>
        <dsp:cNvSpPr/>
      </dsp:nvSpPr>
      <dsp:spPr>
        <a:xfrm>
          <a:off x="94257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92CDC-0244-452D-BD8B-55607BA77740}">
      <dsp:nvSpPr>
        <dsp:cNvPr id="0" name=""/>
        <dsp:cNvSpPr/>
      </dsp:nvSpPr>
      <dsp:spPr>
        <a:xfrm>
          <a:off x="16833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KaiTi" panose="02010609060101010101" pitchFamily="49" charset="-122"/>
              <a:ea typeface="KaiTi" panose="02010609060101010101" pitchFamily="49" charset="-122"/>
            </a:rPr>
            <a:t>1.</a:t>
          </a: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 限制条件极其多（上万个）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168335" y="2634772"/>
        <a:ext cx="2382280" cy="720000"/>
      </dsp:txXfrm>
    </dsp:sp>
    <dsp:sp modelId="{142A916D-2163-43BE-8180-F8EC675328D1}">
      <dsp:nvSpPr>
        <dsp:cNvPr id="0" name=""/>
        <dsp:cNvSpPr/>
      </dsp:nvSpPr>
      <dsp:spPr>
        <a:xfrm>
          <a:off x="3432059" y="728948"/>
          <a:ext cx="1453191" cy="14531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00562-FF61-436E-8911-2AB6A262ACA4}">
      <dsp:nvSpPr>
        <dsp:cNvPr id="0" name=""/>
        <dsp:cNvSpPr/>
      </dsp:nvSpPr>
      <dsp:spPr>
        <a:xfrm>
          <a:off x="374175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90EF7-1F38-4867-B63B-3FA050BA6368}">
      <dsp:nvSpPr>
        <dsp:cNvPr id="0" name=""/>
        <dsp:cNvSpPr/>
      </dsp:nvSpPr>
      <dsp:spPr>
        <a:xfrm>
          <a:off x="296751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KaiTi" panose="02010609060101010101" pitchFamily="49" charset="-122"/>
              <a:ea typeface="KaiTi" panose="02010609060101010101" pitchFamily="49" charset="-122"/>
            </a:rPr>
            <a:t>2.</a:t>
          </a: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 问题分解及其复杂（难以识别子问题）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967515" y="2634772"/>
        <a:ext cx="2382280" cy="720000"/>
      </dsp:txXfrm>
    </dsp:sp>
    <dsp:sp modelId="{48E0722E-B314-4620-B1E0-3619D49185EA}">
      <dsp:nvSpPr>
        <dsp:cNvPr id="0" name=""/>
        <dsp:cNvSpPr/>
      </dsp:nvSpPr>
      <dsp:spPr>
        <a:xfrm>
          <a:off x="6231239" y="728948"/>
          <a:ext cx="1453191" cy="14531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59CFE-7544-46E7-85BC-B0BE22346DDD}">
      <dsp:nvSpPr>
        <dsp:cNvPr id="0" name=""/>
        <dsp:cNvSpPr/>
      </dsp:nvSpPr>
      <dsp:spPr>
        <a:xfrm>
          <a:off x="6353256" y="894297"/>
          <a:ext cx="1209157" cy="11224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99755-1519-4FDE-99A0-DD6AF8A503F3}">
      <dsp:nvSpPr>
        <dsp:cNvPr id="0" name=""/>
        <dsp:cNvSpPr/>
      </dsp:nvSpPr>
      <dsp:spPr>
        <a:xfrm>
          <a:off x="576669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KaiTi" panose="02010609060101010101" pitchFamily="49" charset="-122"/>
              <a:ea typeface="KaiTi" panose="02010609060101010101" pitchFamily="49" charset="-122"/>
            </a:rPr>
            <a:t>3.</a:t>
          </a: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 子问题拆解极多（时间复杂度太高）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5766695" y="2634772"/>
        <a:ext cx="2382280" cy="720000"/>
      </dsp:txXfrm>
    </dsp:sp>
    <dsp:sp modelId="{2F808952-1AD1-437D-9DCA-1F6803C9462F}">
      <dsp:nvSpPr>
        <dsp:cNvPr id="0" name=""/>
        <dsp:cNvSpPr/>
      </dsp:nvSpPr>
      <dsp:spPr>
        <a:xfrm>
          <a:off x="9030419" y="728948"/>
          <a:ext cx="1453191" cy="14531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68D89-5C61-43A8-9494-8F7E9FE3E61F}">
      <dsp:nvSpPr>
        <dsp:cNvPr id="0" name=""/>
        <dsp:cNvSpPr/>
      </dsp:nvSpPr>
      <dsp:spPr>
        <a:xfrm>
          <a:off x="934011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3F3CA-3DE6-4353-8CD9-9E08560FFC91}">
      <dsp:nvSpPr>
        <dsp:cNvPr id="0" name=""/>
        <dsp:cNvSpPr/>
      </dsp:nvSpPr>
      <dsp:spPr>
        <a:xfrm>
          <a:off x="8565874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怎么办？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8565874" y="2634772"/>
        <a:ext cx="23822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184DA70-C731-4C70-880D-CCD4705E623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8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computing-intelligence/References" TargetMode="Externa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10.jpe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18.wdp"/><Relationship Id="rId2" Type="http://schemas.openxmlformats.org/officeDocument/2006/relationships/image" Target="../media/image17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/>
          <p:cNvPicPr>
            <a:picLocks noChangeAspect="1"/>
          </p:cNvPicPr>
          <p:nvPr/>
        </p:nvPicPr>
        <p:blipFill rotWithShape="1">
          <a:blip r:embed="rId2"/>
          <a:srcRect l="2831" t="17808"/>
          <a:stretch>
            <a:fillRect/>
          </a:stretch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>
            <a:fillRect/>
          </a:stretch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3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6545" y="2032000"/>
            <a:ext cx="4633595" cy="281940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Lecture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02</a:t>
            </a:r>
            <a:b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从动态规划到机器学习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From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Dynamic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Programming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To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Machine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Learning</a:t>
            </a:r>
            <a:b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</a:br>
            <a:br>
              <a:rPr 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The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Kernel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Ability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For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Artificial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Intelligence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sz="1900" dirty="0">
              <a:solidFill>
                <a:schemeClr val="bg2">
                  <a:lumMod val="7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6545" y="4851400"/>
            <a:ext cx="4633595" cy="91440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高民权</a:t>
            </a:r>
            <a:endParaRPr lang="en-US" sz="2000" dirty="0" err="1">
              <a:solidFill>
                <a:schemeClr val="bg2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Typebar ready to print a question mark"/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1751012" y="2842053"/>
            <a:ext cx="8676222" cy="967947"/>
          </a:xfrm>
        </p:spPr>
        <p:txBody>
          <a:bodyPr vert="horz" lIns="91440" tIns="45720" rIns="91440" bIns="45720" rtlCol="0" anchor="b">
            <a:normAutofit/>
          </a:bodyPr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Machin</a:t>
            </a:r>
            <a:r>
              <a:rPr lang="en-US" altLang="zh-CN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e learning</a:t>
            </a:r>
            <a:endParaRPr lang="en-US" sz="3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Picture 2" descr="Young man cartoon Royalty Free Vector Image - Vecto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7"/>
          <a:stretch>
            <a:fillRect/>
          </a:stretch>
        </p:blipFill>
        <p:spPr bwMode="auto">
          <a:xfrm>
            <a:off x="1562787" y="2028573"/>
            <a:ext cx="2442748" cy="32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8"/>
              <p:cNvSpPr txBox="1"/>
              <p:nvPr/>
            </p:nvSpPr>
            <p:spPr>
              <a:xfrm>
                <a:off x="4347439" y="1811973"/>
                <a:ext cx="929229" cy="369331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1.73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altLang="zh-CN" dirty="0"/>
                  <a:t>18000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altLang="zh-CN" dirty="0"/>
                  <a:t>00010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altLang="zh-CN" dirty="0"/>
                  <a:t>28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]</a:t>
                </a:r>
                <a:endParaRPr lang="en-US" dirty="0"/>
              </a:p>
            </p:txBody>
          </p:sp>
        </mc:Choice>
        <mc:Fallback>
          <p:sp>
            <p:nvSpPr>
              <p:cNvPr id="7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439" y="1811973"/>
                <a:ext cx="929229" cy="3693319"/>
              </a:xfrm>
              <a:prstGeom prst="rect">
                <a:avLst/>
              </a:prstGeom>
              <a:blipFill rotWithShape="1">
                <a:blip r:embed="rId4"/>
                <a:stretch>
                  <a:fillRect l="-25" t="-9" r="49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0" name="Picture 4" descr="How to contact someone in China? Do they have Gmail - Quo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60" y="2028573"/>
            <a:ext cx="3264243" cy="32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3"/>
              <p:cNvSpPr txBox="1"/>
              <p:nvPr/>
            </p:nvSpPr>
            <p:spPr>
              <a:xfrm>
                <a:off x="9854929" y="2068485"/>
                <a:ext cx="1059201" cy="3180294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213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en-US" altLang="zh-CN" dirty="0"/>
                  <a:t>27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0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]</a:t>
                </a:r>
                <a:endParaRPr lang="en-US" dirty="0"/>
              </a:p>
            </p:txBody>
          </p:sp>
        </mc:Choice>
        <mc:Fallback>
          <p:sp>
            <p:nvSpPr>
              <p:cNvPr id="11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929" y="2068485"/>
                <a:ext cx="1059201" cy="3180294"/>
              </a:xfrm>
              <a:prstGeom prst="rect">
                <a:avLst/>
              </a:prstGeom>
              <a:blipFill rotWithShape="1">
                <a:blip r:embed="rId6"/>
                <a:stretch>
                  <a:fillRect l="-34" t="-9" r="36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1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3"/>
              <p:cNvSpPr txBox="1"/>
              <p:nvPr/>
            </p:nvSpPr>
            <p:spPr>
              <a:xfrm>
                <a:off x="3355987" y="1587292"/>
                <a:ext cx="929229" cy="341632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[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1.73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18000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00010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28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]</a:t>
                </a:r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987" y="1587292"/>
                <a:ext cx="929229" cy="3416320"/>
              </a:xfrm>
              <a:prstGeom prst="rect">
                <a:avLst/>
              </a:prstGeom>
              <a:blipFill rotWithShape="1">
                <a:blip r:embed="rId1"/>
                <a:stretch>
                  <a:fillRect l="-1" t="-12" r="2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4"/>
              <p:cNvSpPr txBox="1"/>
              <p:nvPr/>
            </p:nvSpPr>
            <p:spPr>
              <a:xfrm>
                <a:off x="9485660" y="1838853"/>
                <a:ext cx="1059201" cy="3180294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[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213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27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0</a:t>
                </a:r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]</a:t>
                </a:r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3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60" y="1838853"/>
                <a:ext cx="1059201" cy="3180294"/>
              </a:xfrm>
              <a:prstGeom prst="rect">
                <a:avLst/>
              </a:prstGeom>
              <a:blipFill rotWithShape="1">
                <a:blip r:embed="rId2"/>
                <a:stretch>
                  <a:fillRect l="-3" t="-17" r="5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7"/>
              <p:cNvSpPr txBox="1"/>
              <p:nvPr/>
            </p:nvSpPr>
            <p:spPr>
              <a:xfrm>
                <a:off x="1514831" y="2479441"/>
                <a:ext cx="79083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8800" b="0" dirty="0"/>
              </a:p>
              <a:p>
                <a:endParaRPr lang="en-US" altLang="zh-CN" sz="8800" dirty="0"/>
              </a:p>
            </p:txBody>
          </p:sp>
        </mc:Choice>
        <mc:Fallback>
          <p:sp>
            <p:nvSpPr>
              <p:cNvPr id="6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31" y="2479441"/>
                <a:ext cx="790832" cy="2800767"/>
              </a:xfrm>
              <a:prstGeom prst="rect">
                <a:avLst/>
              </a:prstGeom>
              <a:blipFill rotWithShape="1">
                <a:blip r:embed="rId3"/>
                <a:stretch>
                  <a:fillRect l="-45" t="-14" r="-44727" b="-5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Arc 8"/>
          <p:cNvSpPr/>
          <p:nvPr/>
        </p:nvSpPr>
        <p:spPr>
          <a:xfrm rot="2078020">
            <a:off x="968459" y="1474305"/>
            <a:ext cx="3703527" cy="4557684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Arc 10"/>
          <p:cNvSpPr/>
          <p:nvPr/>
        </p:nvSpPr>
        <p:spPr>
          <a:xfrm rot="19521980" flipH="1">
            <a:off x="2877248" y="1474304"/>
            <a:ext cx="3703527" cy="4557684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5049671" y="3281598"/>
            <a:ext cx="545911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Rounded Rectangle 13"/>
          <p:cNvSpPr/>
          <p:nvPr/>
        </p:nvSpPr>
        <p:spPr>
          <a:xfrm>
            <a:off x="6078982" y="331628"/>
            <a:ext cx="905301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0.75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3" name="Rounded Rectangle 14"/>
          <p:cNvSpPr/>
          <p:nvPr/>
        </p:nvSpPr>
        <p:spPr>
          <a:xfrm>
            <a:off x="7128542" y="318975"/>
            <a:ext cx="1592377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34" name="Rounded Rectangle 15"/>
          <p:cNvSpPr/>
          <p:nvPr/>
        </p:nvSpPr>
        <p:spPr>
          <a:xfrm>
            <a:off x="6063523" y="1134270"/>
            <a:ext cx="905301" cy="761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-1</a:t>
            </a:r>
            <a:endParaRPr lang="en-US" dirty="0"/>
          </a:p>
        </p:txBody>
      </p:sp>
      <p:sp>
        <p:nvSpPr>
          <p:cNvPr id="35" name="Rounded Rectangle 16"/>
          <p:cNvSpPr/>
          <p:nvPr/>
        </p:nvSpPr>
        <p:spPr>
          <a:xfrm>
            <a:off x="7141796" y="1102043"/>
            <a:ext cx="1816820" cy="761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6" name="Rounded Rectangle 17"/>
          <p:cNvSpPr/>
          <p:nvPr/>
        </p:nvSpPr>
        <p:spPr>
          <a:xfrm>
            <a:off x="5155110" y="2088987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(0.2,</a:t>
            </a:r>
            <a:r>
              <a:rPr lang="zh-CN" altLang="en-US" dirty="0"/>
              <a:t> </a:t>
            </a:r>
            <a:r>
              <a:rPr lang="en-US" altLang="zh-CN" dirty="0"/>
              <a:t>0.7,</a:t>
            </a:r>
            <a:r>
              <a:rPr lang="zh-CN" altLang="en-US" dirty="0"/>
              <a:t> </a:t>
            </a:r>
            <a:r>
              <a:rPr lang="en-US" altLang="zh-CN" dirty="0"/>
              <a:t>0.1)</a:t>
            </a:r>
            <a:endParaRPr lang="en-US" dirty="0"/>
          </a:p>
        </p:txBody>
      </p:sp>
      <p:sp>
        <p:nvSpPr>
          <p:cNvPr id="37" name="Rounded Rectangle 18"/>
          <p:cNvSpPr/>
          <p:nvPr/>
        </p:nvSpPr>
        <p:spPr>
          <a:xfrm>
            <a:off x="7144604" y="2088987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Multiclass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40" name="Rounded Rectangle 19"/>
          <p:cNvSpPr/>
          <p:nvPr/>
        </p:nvSpPr>
        <p:spPr>
          <a:xfrm>
            <a:off x="4655068" y="4351471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1" name="Rounded Rectangle 20"/>
          <p:cNvSpPr/>
          <p:nvPr/>
        </p:nvSpPr>
        <p:spPr>
          <a:xfrm>
            <a:off x="5273041" y="4351471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2" name="Rounded Rectangle 21"/>
          <p:cNvSpPr/>
          <p:nvPr/>
        </p:nvSpPr>
        <p:spPr>
          <a:xfrm>
            <a:off x="5903382" y="4358295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3" name="Rounded Rectangle 22"/>
          <p:cNvSpPr/>
          <p:nvPr/>
        </p:nvSpPr>
        <p:spPr>
          <a:xfrm>
            <a:off x="6533723" y="434670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44" name="Right Arrow 23"/>
          <p:cNvSpPr/>
          <p:nvPr/>
        </p:nvSpPr>
        <p:spPr>
          <a:xfrm>
            <a:off x="4027640" y="4997433"/>
            <a:ext cx="464023" cy="463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Rounded Rectangle 24"/>
          <p:cNvSpPr/>
          <p:nvPr/>
        </p:nvSpPr>
        <p:spPr>
          <a:xfrm>
            <a:off x="4668664" y="5245387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6" name="Rounded Rectangle 25"/>
          <p:cNvSpPr/>
          <p:nvPr/>
        </p:nvSpPr>
        <p:spPr>
          <a:xfrm>
            <a:off x="5304061" y="524538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7" name="Rounded Rectangle 26"/>
          <p:cNvSpPr/>
          <p:nvPr/>
        </p:nvSpPr>
        <p:spPr>
          <a:xfrm>
            <a:off x="5924226" y="524538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48" name="Rounded Rectangle 27"/>
          <p:cNvSpPr/>
          <p:nvPr/>
        </p:nvSpPr>
        <p:spPr>
          <a:xfrm>
            <a:off x="6523404" y="5240624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9" name="Rounded Rectangle 28"/>
          <p:cNvSpPr/>
          <p:nvPr/>
        </p:nvSpPr>
        <p:spPr>
          <a:xfrm>
            <a:off x="7141796" y="3178883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/>
              <a:t>S</a:t>
            </a:r>
            <a:r>
              <a:rPr lang="en-US" altLang="zh-CN" dirty="0" err="1"/>
              <a:t>equence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50" name="Rounded Rectangle 29"/>
          <p:cNvSpPr/>
          <p:nvPr/>
        </p:nvSpPr>
        <p:spPr>
          <a:xfrm>
            <a:off x="5657402" y="2921936"/>
            <a:ext cx="1324631" cy="1219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acttion1,</a:t>
            </a:r>
            <a:r>
              <a:rPr lang="zh-CN" altLang="en-US" dirty="0"/>
              <a:t> </a:t>
            </a:r>
            <a:r>
              <a:rPr lang="en-US" altLang="zh-CN" dirty="0"/>
              <a:t>action2,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 err="1"/>
              <a:t>actionN</a:t>
            </a:r>
            <a:endParaRPr lang="en-US" dirty="0"/>
          </a:p>
        </p:txBody>
      </p:sp>
      <p:sp>
        <p:nvSpPr>
          <p:cNvPr id="51" name="Rounded Rectangle 31"/>
          <p:cNvSpPr/>
          <p:nvPr/>
        </p:nvSpPr>
        <p:spPr>
          <a:xfrm>
            <a:off x="7153745" y="4615839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/>
              <a:t>Rank</a:t>
            </a:r>
            <a:endParaRPr lang="en-US" dirty="0"/>
          </a:p>
        </p:txBody>
      </p:sp>
      <p:sp>
        <p:nvSpPr>
          <p:cNvPr id="52" name="TextBox 37"/>
          <p:cNvSpPr txBox="1"/>
          <p:nvPr/>
        </p:nvSpPr>
        <p:spPr>
          <a:xfrm>
            <a:off x="8767951" y="5340536"/>
            <a:ext cx="2586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Talk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about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applications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different</a:t>
            </a:r>
            <a:endParaRPr lang="en-US" altLang="zh-CN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machine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types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3" name="TextBox 38"/>
          <p:cNvSpPr txBox="1"/>
          <p:nvPr/>
        </p:nvSpPr>
        <p:spPr>
          <a:xfrm>
            <a:off x="1184881" y="640594"/>
            <a:ext cx="4710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Supervised</a:t>
            </a:r>
            <a:r>
              <a:rPr lang="zh-CN" alt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endParaRPr lang="en-US" altLang="zh-CN" sz="2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sz="2800" dirty="0" err="1">
                <a:latin typeface="KaiTi" panose="02010609060101010101" pitchFamily="49" charset="-122"/>
                <a:ea typeface="KaiTi" panose="02010609060101010101" pitchFamily="49" charset="-122"/>
              </a:rPr>
              <a:t>监督式学习</a:t>
            </a:r>
            <a:endParaRPr lang="en-US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6" grpId="0"/>
      <p:bldP spid="7" grpId="0" bldLvl="0" animBg="1"/>
      <p:bldP spid="10" grpId="0" bldLvl="0" animBg="1"/>
      <p:bldP spid="31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/>
          <p:nvPr/>
        </p:nvSpPr>
        <p:spPr>
          <a:xfrm>
            <a:off x="9289864" y="2231554"/>
            <a:ext cx="2183802" cy="1489244"/>
          </a:xfrm>
          <a:prstGeom prst="ellipse">
            <a:avLst/>
          </a:prstGeom>
          <a:solidFill>
            <a:srgbClr val="7030A0">
              <a:alpha val="7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4"/>
          <p:cNvSpPr/>
          <p:nvPr/>
        </p:nvSpPr>
        <p:spPr>
          <a:xfrm>
            <a:off x="8566621" y="4186069"/>
            <a:ext cx="2183802" cy="1489244"/>
          </a:xfrm>
          <a:prstGeom prst="ellipse">
            <a:avLst/>
          </a:prstGeom>
          <a:solidFill>
            <a:srgbClr val="E7BF5F">
              <a:alpha val="7098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23"/>
          <p:cNvSpPr/>
          <p:nvPr/>
        </p:nvSpPr>
        <p:spPr>
          <a:xfrm>
            <a:off x="6144456" y="3036656"/>
            <a:ext cx="2183802" cy="1489244"/>
          </a:xfrm>
          <a:prstGeom prst="ellipse">
            <a:avLst/>
          </a:prstGeom>
          <a:solidFill>
            <a:srgbClr val="00B0F0">
              <a:alpha val="6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21"/>
          <p:cNvSpPr/>
          <p:nvPr/>
        </p:nvSpPr>
        <p:spPr>
          <a:xfrm>
            <a:off x="6496955" y="1284536"/>
            <a:ext cx="2183802" cy="1489244"/>
          </a:xfrm>
          <a:prstGeom prst="ellipse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3"/>
              <p:cNvSpPr/>
              <p:nvPr/>
            </p:nvSpPr>
            <p:spPr>
              <a:xfrm>
                <a:off x="1033647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47" y="1812866"/>
                <a:ext cx="832279" cy="404791"/>
              </a:xfrm>
              <a:prstGeom prst="rect">
                <a:avLst/>
              </a:prstGeom>
              <a:blipFill rotWithShape="1">
                <a:blip r:embed="rId1"/>
                <a:stretch>
                  <a:fillRect l="-60" t="-142" r="36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4"/>
              <p:cNvSpPr/>
              <p:nvPr/>
            </p:nvSpPr>
            <p:spPr>
              <a:xfrm>
                <a:off x="1995253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53" y="1812866"/>
                <a:ext cx="832279" cy="404791"/>
              </a:xfrm>
              <a:prstGeom prst="rect">
                <a:avLst/>
              </a:prstGeom>
              <a:blipFill rotWithShape="1">
                <a:blip r:embed="rId2"/>
                <a:stretch>
                  <a:fillRect l="-10" t="-142" r="62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5"/>
              <p:cNvSpPr/>
              <p:nvPr/>
            </p:nvSpPr>
            <p:spPr>
              <a:xfrm>
                <a:off x="2918779" y="1826763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779" y="1826763"/>
                <a:ext cx="832279" cy="404791"/>
              </a:xfrm>
              <a:prstGeom prst="rect">
                <a:avLst/>
              </a:prstGeom>
              <a:blipFill rotWithShape="1">
                <a:blip r:embed="rId3"/>
                <a:stretch>
                  <a:fillRect l="-38" t="-124" r="14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8"/>
              <p:cNvSpPr/>
              <p:nvPr/>
            </p:nvSpPr>
            <p:spPr>
              <a:xfrm>
                <a:off x="3842305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305" y="1812866"/>
                <a:ext cx="832279" cy="404791"/>
              </a:xfrm>
              <a:prstGeom prst="rect">
                <a:avLst/>
              </a:prstGeom>
              <a:blipFill rotWithShape="1">
                <a:blip r:embed="rId4"/>
                <a:stretch>
                  <a:fillRect l="-67" t="-142" r="42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9"/>
              <p:cNvSpPr/>
              <p:nvPr/>
            </p:nvSpPr>
            <p:spPr>
              <a:xfrm>
                <a:off x="1017898" y="2427845"/>
                <a:ext cx="832279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2427845"/>
                <a:ext cx="832279" cy="410369"/>
              </a:xfrm>
              <a:prstGeom prst="rect">
                <a:avLst/>
              </a:prstGeom>
              <a:blipFill rotWithShape="1">
                <a:blip r:embed="rId5"/>
                <a:stretch>
                  <a:fillRect l="-75" t="-58" r="51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10"/>
              <p:cNvSpPr/>
              <p:nvPr/>
            </p:nvSpPr>
            <p:spPr>
              <a:xfrm>
                <a:off x="1979504" y="2427845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2427845"/>
                <a:ext cx="832279" cy="404791"/>
              </a:xfrm>
              <a:prstGeom prst="rect">
                <a:avLst/>
              </a:prstGeom>
              <a:blipFill rotWithShape="1">
                <a:blip r:embed="rId6"/>
                <a:stretch>
                  <a:fillRect l="-25" t="-59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11"/>
              <p:cNvSpPr/>
              <p:nvPr/>
            </p:nvSpPr>
            <p:spPr>
              <a:xfrm>
                <a:off x="2903030" y="2441742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2441742"/>
                <a:ext cx="832279" cy="404791"/>
              </a:xfrm>
              <a:prstGeom prst="rect">
                <a:avLst/>
              </a:prstGeom>
              <a:blipFill rotWithShape="1">
                <a:blip r:embed="rId7"/>
                <a:stretch>
                  <a:fillRect l="-53" t="-41" r="29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12"/>
              <p:cNvSpPr/>
              <p:nvPr/>
            </p:nvSpPr>
            <p:spPr>
              <a:xfrm>
                <a:off x="3826556" y="2427845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2427845"/>
                <a:ext cx="832279" cy="404791"/>
              </a:xfrm>
              <a:prstGeom prst="rect">
                <a:avLst/>
              </a:prstGeom>
              <a:blipFill rotWithShape="1">
                <a:blip r:embed="rId8"/>
                <a:stretch>
                  <a:fillRect l="-6" t="-59" r="57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13"/>
              <p:cNvSpPr/>
              <p:nvPr/>
            </p:nvSpPr>
            <p:spPr>
              <a:xfrm>
                <a:off x="1017898" y="3056721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3056721"/>
                <a:ext cx="832279" cy="404791"/>
              </a:xfrm>
              <a:prstGeom prst="rect">
                <a:avLst/>
              </a:prstGeom>
              <a:blipFill rotWithShape="1">
                <a:blip r:embed="rId9"/>
                <a:stretch>
                  <a:fillRect l="-75" t="-115" r="5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14"/>
              <p:cNvSpPr/>
              <p:nvPr/>
            </p:nvSpPr>
            <p:spPr>
              <a:xfrm>
                <a:off x="1979504" y="3056721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3056721"/>
                <a:ext cx="960519" cy="404791"/>
              </a:xfrm>
              <a:prstGeom prst="rect">
                <a:avLst/>
              </a:prstGeom>
              <a:blipFill rotWithShape="1">
                <a:blip r:embed="rId10"/>
                <a:stretch>
                  <a:fillRect l="-22" t="-115" r="63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15"/>
              <p:cNvSpPr/>
              <p:nvPr/>
            </p:nvSpPr>
            <p:spPr>
              <a:xfrm>
                <a:off x="2903030" y="307061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3070618"/>
                <a:ext cx="960519" cy="404791"/>
              </a:xfrm>
              <a:prstGeom prst="rect">
                <a:avLst/>
              </a:prstGeom>
              <a:blipFill rotWithShape="1">
                <a:blip r:embed="rId11"/>
                <a:stretch>
                  <a:fillRect l="-46" t="-97" r="2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16"/>
              <p:cNvSpPr/>
              <p:nvPr/>
            </p:nvSpPr>
            <p:spPr>
              <a:xfrm>
                <a:off x="3826556" y="3056721"/>
                <a:ext cx="954107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503050405090304" pitchFamily="18" charset="0"/>
                  <a:ea typeface="KaiTi" panose="02010609060101010101" pitchFamily="49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39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3056721"/>
                <a:ext cx="954107" cy="404791"/>
              </a:xfrm>
              <a:prstGeom prst="rect">
                <a:avLst/>
              </a:prstGeom>
              <a:blipFill rotWithShape="1">
                <a:blip r:embed="rId12"/>
                <a:stretch>
                  <a:fillRect l="-5" t="-115" r="40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17"/>
              <p:cNvSpPr/>
              <p:nvPr/>
            </p:nvSpPr>
            <p:spPr>
              <a:xfrm>
                <a:off x="1017898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3781278"/>
                <a:ext cx="960519" cy="404791"/>
              </a:xfrm>
              <a:prstGeom prst="rect">
                <a:avLst/>
              </a:prstGeom>
              <a:blipFill rotWithShape="1">
                <a:blip r:embed="rId13"/>
                <a:stretch>
                  <a:fillRect l="-65" t="-121" r="41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18"/>
              <p:cNvSpPr/>
              <p:nvPr/>
            </p:nvSpPr>
            <p:spPr>
              <a:xfrm>
                <a:off x="1979504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3781278"/>
                <a:ext cx="960519" cy="404791"/>
              </a:xfrm>
              <a:prstGeom prst="rect">
                <a:avLst/>
              </a:prstGeom>
              <a:blipFill rotWithShape="1">
                <a:blip r:embed="rId14"/>
                <a:stretch>
                  <a:fillRect l="-22" t="-121" r="63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19"/>
              <p:cNvSpPr/>
              <p:nvPr/>
            </p:nvSpPr>
            <p:spPr>
              <a:xfrm>
                <a:off x="2903030" y="3795175"/>
                <a:ext cx="960519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3795175"/>
                <a:ext cx="960519" cy="410369"/>
              </a:xfrm>
              <a:prstGeom prst="rect">
                <a:avLst/>
              </a:prstGeom>
              <a:blipFill rotWithShape="1">
                <a:blip r:embed="rId15"/>
                <a:stretch>
                  <a:fillRect l="-46" t="-101" r="22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20"/>
              <p:cNvSpPr/>
              <p:nvPr/>
            </p:nvSpPr>
            <p:spPr>
              <a:xfrm>
                <a:off x="3826556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3781278"/>
                <a:ext cx="960519" cy="404791"/>
              </a:xfrm>
              <a:prstGeom prst="rect">
                <a:avLst/>
              </a:prstGeom>
              <a:blipFill rotWithShape="1">
                <a:blip r:embed="rId16"/>
                <a:stretch>
                  <a:fillRect l="-5" t="-121" r="46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4" name="TextBox 26"/>
          <p:cNvSpPr txBox="1"/>
          <p:nvPr/>
        </p:nvSpPr>
        <p:spPr>
          <a:xfrm>
            <a:off x="5048823" y="2791510"/>
            <a:ext cx="857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dirty="0"/>
              <a:t>F</a:t>
            </a:r>
            <a:r>
              <a:rPr lang="en-US" altLang="zh-CN" sz="3200" dirty="0"/>
              <a:t>(x)</a:t>
            </a:r>
            <a:endParaRPr lang="en-US" sz="3200" dirty="0"/>
          </a:p>
        </p:txBody>
      </p:sp>
      <p:sp>
        <p:nvSpPr>
          <p:cNvPr id="45" name="TextBox 27"/>
          <p:cNvSpPr txBox="1"/>
          <p:nvPr/>
        </p:nvSpPr>
        <p:spPr>
          <a:xfrm>
            <a:off x="1046110" y="2211184"/>
            <a:ext cx="34132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US" altLang="zh-CN" sz="2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nsupervised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endParaRPr lang="en-US" altLang="zh-C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非监督学习</a:t>
            </a:r>
            <a:endParaRPr lang="en-US" sz="20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50305040509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>
                <a:latin typeface="KaiTi" panose="02010609060101010101" pitchFamily="49" charset="-122"/>
                <a:ea typeface="KaiTi" panose="02010609060101010101" pitchFamily="49" charset="-122"/>
              </a:rPr>
              <a:t>也叫做聚类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cluster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）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34675 -0.20578 C 0.40899 -0.24375 0.36628 -0.21875 0.37266 -0.22615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9" y="-1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4401 -0.0456 C 0.51927 -0.05417 0.46484 -0.04861 0.47305 -0.05046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25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4681 -0.20348 C 0.55221 -0.24074 0.49453 -0.21598 0.50312 -0.22338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35547 0.259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3" y="129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34297 0.2171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10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508 0.21921 " pathEditMode="relative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41394 0.2298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0" y="114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37461 0.168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72005 0.2928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3" y="1463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4319 0.27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138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66224 0.3189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12" y="159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63594 0.3074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97" y="1537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63594 0.146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97" y="733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39597 0.1469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57995 -0.1111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7" y="-55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46159 -0.07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0" grpId="0"/>
      <p:bldP spid="31" grpId="0"/>
      <p:bldP spid="32" grpId="0"/>
      <p:bldP spid="33" grpId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028699" y="987136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Framework</a:t>
            </a:r>
            <a:r>
              <a:rPr lang="zh-CN" altLang="en-US" sz="2800" dirty="0"/>
              <a:t>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机器学习的通用框架</a:t>
            </a:r>
            <a:endParaRPr lang="en-US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4" name="Can 3"/>
          <p:cNvSpPr/>
          <p:nvPr/>
        </p:nvSpPr>
        <p:spPr>
          <a:xfrm>
            <a:off x="529936" y="3054924"/>
            <a:ext cx="1298863" cy="1142999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Observed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5" name="Rounded Rectangle 4"/>
          <p:cNvSpPr/>
          <p:nvPr/>
        </p:nvSpPr>
        <p:spPr>
          <a:xfrm>
            <a:off x="2287346" y="3241961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特征提取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Fe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ature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extractor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6" name="Rounded Rectangle 5"/>
          <p:cNvSpPr/>
          <p:nvPr/>
        </p:nvSpPr>
        <p:spPr>
          <a:xfrm>
            <a:off x="5109798" y="3241961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向量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vector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6" name="Rounded Rectangle 6"/>
          <p:cNvSpPr/>
          <p:nvPr/>
        </p:nvSpPr>
        <p:spPr>
          <a:xfrm>
            <a:off x="6575330" y="3241961"/>
            <a:ext cx="1467234" cy="768927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学习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r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ning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8" name="Rounded Rectangle 7"/>
          <p:cNvSpPr/>
          <p:nvPr/>
        </p:nvSpPr>
        <p:spPr>
          <a:xfrm>
            <a:off x="8733175" y="3269667"/>
            <a:ext cx="1093576" cy="76892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f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9" name="Rounded Rectangle 8"/>
          <p:cNvSpPr/>
          <p:nvPr/>
        </p:nvSpPr>
        <p:spPr>
          <a:xfrm>
            <a:off x="8733175" y="1789067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x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1" name="Rounded Rectangle 9"/>
          <p:cNvSpPr/>
          <p:nvPr/>
        </p:nvSpPr>
        <p:spPr>
          <a:xfrm>
            <a:off x="8733175" y="4675903"/>
            <a:ext cx="1093576" cy="7689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y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2" name="Rounded Rectangle 10"/>
          <p:cNvSpPr/>
          <p:nvPr/>
        </p:nvSpPr>
        <p:spPr>
          <a:xfrm>
            <a:off x="7957319" y="602672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特征提取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Fe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ature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extractor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3" name="Can 11"/>
          <p:cNvSpPr/>
          <p:nvPr/>
        </p:nvSpPr>
        <p:spPr>
          <a:xfrm>
            <a:off x="6575330" y="450484"/>
            <a:ext cx="1049427" cy="1059872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New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4" name="Right Arrow 12"/>
          <p:cNvSpPr/>
          <p:nvPr/>
        </p:nvSpPr>
        <p:spPr>
          <a:xfrm>
            <a:off x="1943100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45" name="Right Arrow 13"/>
          <p:cNvSpPr/>
          <p:nvPr/>
        </p:nvSpPr>
        <p:spPr>
          <a:xfrm>
            <a:off x="4829243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Right Arrow 14"/>
          <p:cNvSpPr/>
          <p:nvPr/>
        </p:nvSpPr>
        <p:spPr>
          <a:xfrm>
            <a:off x="6309688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Right Arrow 15"/>
          <p:cNvSpPr/>
          <p:nvPr/>
        </p:nvSpPr>
        <p:spPr>
          <a:xfrm>
            <a:off x="8295024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Right Arrow 16"/>
          <p:cNvSpPr/>
          <p:nvPr/>
        </p:nvSpPr>
        <p:spPr>
          <a:xfrm rot="5400000">
            <a:off x="9165716" y="4268924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ight Arrow 17"/>
          <p:cNvSpPr/>
          <p:nvPr/>
        </p:nvSpPr>
        <p:spPr>
          <a:xfrm rot="5400000">
            <a:off x="9160467" y="2862688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ight Arrow 18"/>
          <p:cNvSpPr/>
          <p:nvPr/>
        </p:nvSpPr>
        <p:spPr>
          <a:xfrm rot="5400000">
            <a:off x="9160466" y="1519615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ight Arrow 19"/>
          <p:cNvSpPr/>
          <p:nvPr/>
        </p:nvSpPr>
        <p:spPr>
          <a:xfrm>
            <a:off x="7671542" y="898810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TextBox 20"/>
          <p:cNvSpPr txBox="1"/>
          <p:nvPr/>
        </p:nvSpPr>
        <p:spPr>
          <a:xfrm>
            <a:off x="529936" y="5961758"/>
            <a:ext cx="7861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What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’s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difference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Supervised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Unsupervised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Learning?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3" name="Rounded Rectangle 21"/>
          <p:cNvSpPr/>
          <p:nvPr/>
        </p:nvSpPr>
        <p:spPr>
          <a:xfrm>
            <a:off x="5943600" y="4237752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X1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[0.1,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0.21,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0.33,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0.98]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4" name="Rounded Rectangle 22"/>
          <p:cNvSpPr/>
          <p:nvPr/>
        </p:nvSpPr>
        <p:spPr>
          <a:xfrm>
            <a:off x="7624757" y="4254724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Y1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[0,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5" name="Rounded Rectangle 26"/>
          <p:cNvSpPr/>
          <p:nvPr/>
        </p:nvSpPr>
        <p:spPr>
          <a:xfrm>
            <a:off x="5943600" y="4753084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X2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[0.23,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0.98,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0.33,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0.98]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6" name="Rounded Rectangle 27"/>
          <p:cNvSpPr/>
          <p:nvPr/>
        </p:nvSpPr>
        <p:spPr>
          <a:xfrm>
            <a:off x="7624757" y="4770056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Y2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7" name="Rounded Rectangle 28"/>
          <p:cNvSpPr/>
          <p:nvPr/>
        </p:nvSpPr>
        <p:spPr>
          <a:xfrm>
            <a:off x="5943600" y="5276620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X3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[0.143,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0.87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0.1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0.98]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8" name="Rounded Rectangle 29"/>
          <p:cNvSpPr/>
          <p:nvPr/>
        </p:nvSpPr>
        <p:spPr>
          <a:xfrm>
            <a:off x="7624757" y="5293592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Y3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[1,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9" name="Rounded Rectangle 30"/>
          <p:cNvSpPr/>
          <p:nvPr/>
        </p:nvSpPr>
        <p:spPr>
          <a:xfrm>
            <a:off x="5699760" y="4124960"/>
            <a:ext cx="3033415" cy="1757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ounded Rectangle 31"/>
          <p:cNvSpPr/>
          <p:nvPr/>
        </p:nvSpPr>
        <p:spPr>
          <a:xfrm>
            <a:off x="3096491" y="5882639"/>
            <a:ext cx="2216727" cy="5994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Rounded Rectangle 32"/>
          <p:cNvSpPr/>
          <p:nvPr/>
        </p:nvSpPr>
        <p:spPr>
          <a:xfrm>
            <a:off x="5827425" y="4197923"/>
            <a:ext cx="1735592" cy="1612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ounded Rectangle 33"/>
          <p:cNvSpPr/>
          <p:nvPr/>
        </p:nvSpPr>
        <p:spPr>
          <a:xfrm>
            <a:off x="5699760" y="5947460"/>
            <a:ext cx="2715746" cy="39270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ounded Rectangle 34"/>
          <p:cNvSpPr/>
          <p:nvPr/>
        </p:nvSpPr>
        <p:spPr>
          <a:xfrm>
            <a:off x="3495932" y="4689588"/>
            <a:ext cx="1442720" cy="628423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Grad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ient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Descent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64" name="Straight Connector 36"/>
          <p:cNvCxnSpPr>
            <a:stCxn id="63" idx="3"/>
            <a:endCxn id="59" idx="1"/>
          </p:cNvCxnSpPr>
          <p:nvPr/>
        </p:nvCxnSpPr>
        <p:spPr>
          <a:xfrm>
            <a:off x="4938652" y="5003800"/>
            <a:ext cx="76110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39"/>
          <p:cNvCxnSpPr>
            <a:stCxn id="63" idx="2"/>
            <a:endCxn id="60" idx="0"/>
          </p:cNvCxnSpPr>
          <p:nvPr/>
        </p:nvCxnSpPr>
        <p:spPr>
          <a:xfrm flipH="1">
            <a:off x="4204855" y="5318011"/>
            <a:ext cx="12437" cy="56462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26" grpId="0" bldLvl="0" animBg="1"/>
      <p:bldP spid="36" grpId="0" bldLvl="0" animBg="1"/>
      <p:bldP spid="38" grpId="0" bldLvl="0" animBg="1"/>
      <p:bldP spid="39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Progr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mming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–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02-02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&gt;&gt;Gradient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Descent</a:t>
            </a:r>
            <a:endParaRPr lang="en-US" altLang="zh-C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4179" y="714375"/>
            <a:ext cx="3332955" cy="507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zh-CN" sz="40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 Regular" panose="02020503050405090304" charset="0"/>
                <a:ea typeface="+mj-ea"/>
                <a:cs typeface="Times New Roman Regular" panose="02020503050405090304" charset="0"/>
              </a:rPr>
              <a:t>Cluster Problem</a:t>
            </a:r>
            <a:endParaRPr lang="en-US" sz="40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Times New Roman Regular" panose="02020503050405090304" charset="0"/>
              <a:ea typeface="+mj-ea"/>
              <a:cs typeface="Times New Roman Regular" panose="0202050305040509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73046" y="714375"/>
            <a:ext cx="6253751" cy="5076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一个实际的问题：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淘宝国际上经常有境外人员从国外销售违禁违法物品，国家要求这些东西全部下架，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但是这些人员会更换物品的名字。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例如：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	</a:t>
            </a: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枪支：狗子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	</a:t>
            </a: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赌博账号：米料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	</a:t>
            </a: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毒品：野狼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这些我们成为“暗语”，但是我们只知道</a:t>
            </a: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10 – 30</a:t>
            </a: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个暗语，所以找到的内容非常有限</a:t>
            </a: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….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"/>
          <p:cNvSpPr/>
          <p:nvPr/>
        </p:nvSpPr>
        <p:spPr>
          <a:xfrm>
            <a:off x="508000" y="650240"/>
            <a:ext cx="401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选取部分淘宝商品描述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8" name="Rounded Rectangle 2"/>
          <p:cNvSpPr/>
          <p:nvPr/>
        </p:nvSpPr>
        <p:spPr>
          <a:xfrm>
            <a:off x="254000" y="1828800"/>
            <a:ext cx="4521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将文本向量化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（最简单的方式是</a:t>
            </a:r>
            <a:r>
              <a:rPr lang="en-US" altLang="zh-CN" sz="1600" dirty="0" err="1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tf-idf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）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20" name="Rounded Rectangle 3"/>
          <p:cNvSpPr/>
          <p:nvPr/>
        </p:nvSpPr>
        <p:spPr>
          <a:xfrm>
            <a:off x="1143000" y="293624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将文本进行聚类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22" name="Rounded Rectangle 4"/>
          <p:cNvSpPr/>
          <p:nvPr/>
        </p:nvSpPr>
        <p:spPr>
          <a:xfrm>
            <a:off x="702310" y="4086860"/>
            <a:ext cx="362458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按照已知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“暗语”定位商品类别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24" name="Rounded Rectangle 5"/>
          <p:cNvSpPr/>
          <p:nvPr/>
        </p:nvSpPr>
        <p:spPr>
          <a:xfrm>
            <a:off x="825500" y="5237480"/>
            <a:ext cx="3378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获得该商品类别中词汇频率远高于正常词汇分布的单词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26" name="Group 24"/>
          <p:cNvGrpSpPr/>
          <p:nvPr/>
        </p:nvGrpSpPr>
        <p:grpSpPr>
          <a:xfrm>
            <a:off x="4500639" y="698568"/>
            <a:ext cx="7072166" cy="4747010"/>
            <a:chOff x="4500639" y="698568"/>
            <a:chExt cx="7072166" cy="4747010"/>
          </a:xfrm>
        </p:grpSpPr>
        <p:sp>
          <p:nvSpPr>
            <p:cNvPr id="27" name="Can 6"/>
            <p:cNvSpPr/>
            <p:nvPr/>
          </p:nvSpPr>
          <p:spPr>
            <a:xfrm>
              <a:off x="4500639" y="3421288"/>
              <a:ext cx="933515" cy="947420"/>
            </a:xfrm>
            <a:prstGeom prst="ca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Observed</a:t>
              </a:r>
              <a:endParaRPr lang="en-US" sz="12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Data</a:t>
              </a:r>
              <a:endParaRPr lang="en-US" sz="12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28" name="Rounded Rectangle 7"/>
            <p:cNvSpPr/>
            <p:nvPr/>
          </p:nvSpPr>
          <p:spPr>
            <a:xfrm>
              <a:off x="5693725" y="3596714"/>
              <a:ext cx="1781128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600" dirty="0" err="1">
                  <a:latin typeface="KaiTi" panose="02010609060101010101" pitchFamily="49" charset="-122"/>
                  <a:ea typeface="KaiTi" panose="02010609060101010101" pitchFamily="49" charset="-122"/>
                </a:rPr>
                <a:t>特征提取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Fe</a:t>
              </a:r>
              <a:r>
                <a:rPr lang="en-US" altLang="zh-CN" sz="1200" dirty="0" err="1">
                  <a:latin typeface="Times New Roman" panose="02020503050405090304" pitchFamily="18" charset="0"/>
                  <a:cs typeface="Times New Roman" panose="02020503050405090304" pitchFamily="18" charset="0"/>
                </a:rPr>
                <a:t>ature</a:t>
              </a:r>
              <a:r>
                <a:rPr lang="zh-CN" alt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extractor</a:t>
              </a:r>
              <a:endParaRPr lang="en-US" sz="12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29" name="Rounded Rectangle 8"/>
            <p:cNvSpPr/>
            <p:nvPr/>
          </p:nvSpPr>
          <p:spPr>
            <a:xfrm>
              <a:off x="7691362" y="3576320"/>
              <a:ext cx="785972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向量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vector</a:t>
              </a:r>
              <a:endParaRPr lang="en-US" sz="12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0" name="Rounded Rectangle 9"/>
            <p:cNvSpPr/>
            <p:nvPr/>
          </p:nvSpPr>
          <p:spPr>
            <a:xfrm>
              <a:off x="8801710" y="3528225"/>
              <a:ext cx="1054526" cy="637356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学习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Lea</a:t>
              </a:r>
              <a:r>
                <a:rPr lang="en-US" altLang="zh-CN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r</a:t>
              </a:r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ning</a:t>
              </a:r>
              <a:endParaRPr lang="en-US" sz="12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1" name="Rounded Rectangle 10"/>
            <p:cNvSpPr/>
            <p:nvPr/>
          </p:nvSpPr>
          <p:spPr>
            <a:xfrm>
              <a:off x="10289255" y="3576320"/>
              <a:ext cx="785972" cy="637356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f</a:t>
              </a:r>
              <a:endParaRPr lang="en-US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2" name="Rounded Rectangle 11"/>
            <p:cNvSpPr/>
            <p:nvPr/>
          </p:nvSpPr>
          <p:spPr>
            <a:xfrm>
              <a:off x="10289255" y="2298884"/>
              <a:ext cx="785972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x</a:t>
              </a:r>
              <a:endParaRPr lang="en-US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3" name="Rounded Rectangle 12"/>
            <p:cNvSpPr/>
            <p:nvPr/>
          </p:nvSpPr>
          <p:spPr>
            <a:xfrm>
              <a:off x="10289255" y="4808222"/>
              <a:ext cx="785972" cy="63735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y</a:t>
              </a:r>
              <a:endParaRPr lang="en-US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4" name="Rounded Rectangle 13"/>
            <p:cNvSpPr/>
            <p:nvPr/>
          </p:nvSpPr>
          <p:spPr>
            <a:xfrm>
              <a:off x="9791677" y="819149"/>
              <a:ext cx="1781128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600" dirty="0" err="1">
                  <a:latin typeface="KaiTi" panose="02010609060101010101" pitchFamily="49" charset="-122"/>
                  <a:ea typeface="KaiTi" panose="02010609060101010101" pitchFamily="49" charset="-122"/>
                </a:rPr>
                <a:t>特征提取</a:t>
              </a:r>
              <a:endParaRPr lang="en-US" sz="105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Fe</a:t>
              </a:r>
              <a:r>
                <a:rPr lang="en-US" altLang="zh-CN" sz="1200" dirty="0" err="1">
                  <a:latin typeface="Times New Roman" panose="02020503050405090304" pitchFamily="18" charset="0"/>
                  <a:cs typeface="Times New Roman" panose="02020503050405090304" pitchFamily="18" charset="0"/>
                </a:rPr>
                <a:t>ature</a:t>
              </a:r>
              <a:r>
                <a:rPr lang="zh-CN" alt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extractor</a:t>
              </a:r>
              <a:endParaRPr lang="en-US" sz="12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5" name="Can 14"/>
            <p:cNvSpPr/>
            <p:nvPr/>
          </p:nvSpPr>
          <p:spPr>
            <a:xfrm>
              <a:off x="8536799" y="698568"/>
              <a:ext cx="754241" cy="878517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dirty="0"/>
                <a:t>New</a:t>
              </a:r>
              <a:endParaRPr lang="en-US" sz="1600" dirty="0"/>
            </a:p>
            <a:p>
              <a:pPr algn="ctr"/>
              <a:r>
                <a:rPr lang="en-US" sz="1600" dirty="0"/>
                <a:t>Data</a:t>
              </a:r>
              <a:endParaRPr lang="en-US" sz="1600" dirty="0"/>
            </a:p>
          </p:txBody>
        </p:sp>
      </p:grpSp>
      <p:cxnSp>
        <p:nvCxnSpPr>
          <p:cNvPr id="36" name="Elbow Connector 16"/>
          <p:cNvCxnSpPr>
            <a:stCxn id="16" idx="3"/>
            <a:endCxn id="27" idx="1"/>
          </p:cNvCxnSpPr>
          <p:nvPr/>
        </p:nvCxnSpPr>
        <p:spPr>
          <a:xfrm>
            <a:off x="4521200" y="970280"/>
            <a:ext cx="446197" cy="2451008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18"/>
          <p:cNvCxnSpPr>
            <a:stCxn id="18" idx="3"/>
            <a:endCxn id="28" idx="0"/>
          </p:cNvCxnSpPr>
          <p:nvPr/>
        </p:nvCxnSpPr>
        <p:spPr>
          <a:xfrm>
            <a:off x="4775200" y="2148840"/>
            <a:ext cx="1809089" cy="1447874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20"/>
          <p:cNvCxnSpPr>
            <a:stCxn id="20" idx="3"/>
            <a:endCxn id="30" idx="0"/>
          </p:cNvCxnSpPr>
          <p:nvPr/>
        </p:nvCxnSpPr>
        <p:spPr>
          <a:xfrm>
            <a:off x="3886200" y="3256280"/>
            <a:ext cx="5442773" cy="27194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22"/>
          <p:cNvCxnSpPr>
            <a:endCxn id="29" idx="0"/>
          </p:cNvCxnSpPr>
          <p:nvPr/>
        </p:nvCxnSpPr>
        <p:spPr>
          <a:xfrm>
            <a:off x="5233246" y="2148840"/>
            <a:ext cx="2851102" cy="1427480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8" grpId="0" bldLvl="0" animBg="1"/>
      <p:bldP spid="20" grpId="0" bldLvl="0" animBg="1"/>
      <p:bldP spid="22" grpId="0" bldLvl="0" animBg="1"/>
      <p:bldP spid="2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"/>
          <p:cNvGrpSpPr/>
          <p:nvPr/>
        </p:nvGrpSpPr>
        <p:grpSpPr>
          <a:xfrm>
            <a:off x="528321" y="1239520"/>
            <a:ext cx="6595470" cy="3901440"/>
            <a:chOff x="254000" y="650240"/>
            <a:chExt cx="11335101" cy="5227320"/>
          </a:xfrm>
        </p:grpSpPr>
        <p:sp>
          <p:nvSpPr>
            <p:cNvPr id="24" name="Rounded Rectangle 2"/>
            <p:cNvSpPr/>
            <p:nvPr/>
          </p:nvSpPr>
          <p:spPr>
            <a:xfrm>
              <a:off x="508000" y="650240"/>
              <a:ext cx="4013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选取部分淘宝商品描述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" name="Rounded Rectangle 3"/>
            <p:cNvSpPr/>
            <p:nvPr/>
          </p:nvSpPr>
          <p:spPr>
            <a:xfrm>
              <a:off x="254000" y="1828800"/>
              <a:ext cx="4521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将文本向量化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（最简单的方式是</a:t>
              </a:r>
              <a:r>
                <a:rPr lang="en-US" altLang="zh-CN" sz="1600" dirty="0" err="1">
                  <a:latin typeface="KaiTi" panose="02010609060101010101" pitchFamily="49" charset="-122"/>
                  <a:ea typeface="KaiTi" panose="02010609060101010101" pitchFamily="49" charset="-122"/>
                </a:rPr>
                <a:t>tf-idf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）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" name="Rounded Rectangle 4"/>
            <p:cNvSpPr/>
            <p:nvPr/>
          </p:nvSpPr>
          <p:spPr>
            <a:xfrm>
              <a:off x="931239" y="2936240"/>
              <a:ext cx="2954961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将文本进行聚类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" name="Rounded Rectangle 5"/>
            <p:cNvSpPr/>
            <p:nvPr/>
          </p:nvSpPr>
          <p:spPr>
            <a:xfrm>
              <a:off x="254000" y="4355410"/>
              <a:ext cx="3179584" cy="5741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按照已知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“暗语”定位商品类别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" name="Rounded Rectangle 6"/>
            <p:cNvSpPr/>
            <p:nvPr/>
          </p:nvSpPr>
          <p:spPr>
            <a:xfrm>
              <a:off x="254000" y="5237480"/>
              <a:ext cx="4979247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获得该商品类别中词汇频率远高于正常词汇分布的单词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grpSp>
          <p:nvGrpSpPr>
            <p:cNvPr id="29" name="Group 7"/>
            <p:cNvGrpSpPr/>
            <p:nvPr/>
          </p:nvGrpSpPr>
          <p:grpSpPr>
            <a:xfrm>
              <a:off x="4080878" y="650240"/>
              <a:ext cx="7508223" cy="4795338"/>
              <a:chOff x="4080878" y="650240"/>
              <a:chExt cx="7508223" cy="4795338"/>
            </a:xfrm>
          </p:grpSpPr>
          <p:sp>
            <p:nvSpPr>
              <p:cNvPr id="30" name="Can 12"/>
              <p:cNvSpPr/>
              <p:nvPr/>
            </p:nvSpPr>
            <p:spPr>
              <a:xfrm>
                <a:off x="4080878" y="3421289"/>
                <a:ext cx="1523889" cy="947420"/>
              </a:xfrm>
              <a:prstGeom prst="can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200" dirty="0">
                    <a:latin typeface="Times New Roman" panose="02020503050405090304" pitchFamily="18" charset="0"/>
                    <a:ea typeface="KaiTi" panose="02010609060101010101" pitchFamily="49" charset="-122"/>
                    <a:cs typeface="Times New Roman" panose="02020503050405090304" pitchFamily="18" charset="0"/>
                  </a:rPr>
                  <a:t>Observed</a:t>
                </a:r>
                <a:endParaRPr lang="en-US" sz="1200" dirty="0">
                  <a:latin typeface="Times New Roman" panose="02020503050405090304" pitchFamily="18" charset="0"/>
                  <a:ea typeface="KaiTi" panose="02010609060101010101" pitchFamily="49" charset="-122"/>
                  <a:cs typeface="Times New Roman" panose="02020503050405090304" pitchFamily="18" charset="0"/>
                </a:endParaRPr>
              </a:p>
              <a:p>
                <a:pPr algn="ctr"/>
                <a:r>
                  <a:rPr lang="en-US" sz="1200" dirty="0">
                    <a:latin typeface="Times New Roman" panose="02020503050405090304" pitchFamily="18" charset="0"/>
                    <a:ea typeface="KaiTi" panose="02010609060101010101" pitchFamily="49" charset="-122"/>
                    <a:cs typeface="Times New Roman" panose="02020503050405090304" pitchFamily="18" charset="0"/>
                  </a:rPr>
                  <a:t>Data</a:t>
                </a:r>
                <a:endParaRPr lang="en-US" sz="1200" dirty="0">
                  <a:latin typeface="Times New Roman" panose="02020503050405090304" pitchFamily="18" charset="0"/>
                  <a:ea typeface="KaiTi" panose="02010609060101010101" pitchFamily="49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31" name="Rounded Rectangle 13"/>
              <p:cNvSpPr/>
              <p:nvPr/>
            </p:nvSpPr>
            <p:spPr>
              <a:xfrm>
                <a:off x="5693725" y="3596714"/>
                <a:ext cx="2083590" cy="718912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sz="16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特征提取</a:t>
                </a:r>
                <a:endParaRPr lang="en-US" sz="16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:r>
                  <a:rPr 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Fe</a:t>
                </a:r>
                <a:r>
                  <a:rPr lang="en-US" altLang="zh-CN" sz="1100" dirty="0" err="1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ature</a:t>
                </a:r>
                <a:r>
                  <a:rPr lang="zh-CN" alt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Extractor</a:t>
                </a:r>
                <a:endParaRPr lang="en-US" sz="11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2" name="Rounded Rectangle 14"/>
              <p:cNvSpPr/>
              <p:nvPr/>
            </p:nvSpPr>
            <p:spPr>
              <a:xfrm>
                <a:off x="7848746" y="3576319"/>
                <a:ext cx="1197125" cy="73930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sz="16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向量</a:t>
                </a:r>
                <a:endParaRPr lang="en-US" sz="16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:r>
                  <a:rPr lang="en-US" altLang="zh-CN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V</a:t>
                </a:r>
                <a:r>
                  <a:rPr 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ector</a:t>
                </a:r>
                <a:endParaRPr lang="en-US" sz="11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3" name="Rounded Rectangle 15"/>
              <p:cNvSpPr/>
              <p:nvPr/>
            </p:nvSpPr>
            <p:spPr>
              <a:xfrm>
                <a:off x="9143492" y="3580959"/>
                <a:ext cx="1404019" cy="73930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6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学习</a:t>
                </a:r>
                <a:endParaRPr lang="en-US" sz="16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:r>
                  <a:rPr 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Lea</a:t>
                </a:r>
                <a:r>
                  <a:rPr lang="en-US" altLang="zh-CN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r</a:t>
                </a:r>
                <a:r>
                  <a:rPr 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ning</a:t>
                </a:r>
                <a:endParaRPr lang="en-US" sz="11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4" name="Rounded Rectangle 16"/>
              <p:cNvSpPr/>
              <p:nvPr/>
            </p:nvSpPr>
            <p:spPr>
              <a:xfrm>
                <a:off x="10670226" y="3576321"/>
                <a:ext cx="785973" cy="637356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</a:t>
                </a:r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5" name="Rounded Rectangle 17"/>
              <p:cNvSpPr/>
              <p:nvPr/>
            </p:nvSpPr>
            <p:spPr>
              <a:xfrm>
                <a:off x="10670226" y="2298884"/>
                <a:ext cx="785973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x</a:t>
                </a:r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6" name="Rounded Rectangle 18"/>
              <p:cNvSpPr/>
              <p:nvPr/>
            </p:nvSpPr>
            <p:spPr>
              <a:xfrm>
                <a:off x="10670226" y="4808222"/>
                <a:ext cx="785973" cy="63735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y</a:t>
                </a:r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7" name="Rounded Rectangle 19"/>
              <p:cNvSpPr/>
              <p:nvPr/>
            </p:nvSpPr>
            <p:spPr>
              <a:xfrm>
                <a:off x="9370317" y="819149"/>
                <a:ext cx="2218784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sz="16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特征提取</a:t>
                </a:r>
                <a:endParaRPr lang="en-US" sz="16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:r>
                  <a:rPr lang="en-US" sz="105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Fe</a:t>
                </a:r>
                <a:r>
                  <a:rPr lang="en-US" altLang="zh-CN" sz="1050" dirty="0" err="1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ature</a:t>
                </a:r>
                <a:r>
                  <a:rPr lang="zh-CN" altLang="en-US" sz="105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05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extractor</a:t>
                </a:r>
                <a:endParaRPr lang="en-US" sz="105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8" name="Can 20"/>
              <p:cNvSpPr/>
              <p:nvPr/>
            </p:nvSpPr>
            <p:spPr>
              <a:xfrm>
                <a:off x="7777317" y="650240"/>
                <a:ext cx="1106143" cy="878517"/>
              </a:xfrm>
              <a:prstGeom prst="can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New</a:t>
                </a:r>
                <a:endParaRPr lang="en-US" sz="16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algn="ctr"/>
                <a:r>
                  <a:rPr 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Data</a:t>
                </a:r>
                <a:endParaRPr lang="en-US" sz="16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p:grpSp>
        <p:cxnSp>
          <p:nvCxnSpPr>
            <p:cNvPr id="39" name="Elbow Connector 8"/>
            <p:cNvCxnSpPr>
              <a:stCxn id="24" idx="3"/>
              <a:endCxn id="30" idx="1"/>
            </p:cNvCxnSpPr>
            <p:nvPr/>
          </p:nvCxnSpPr>
          <p:spPr>
            <a:xfrm>
              <a:off x="4521201" y="970280"/>
              <a:ext cx="321623" cy="2451008"/>
            </a:xfrm>
            <a:prstGeom prst="bentConnector2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Elbow Connector 9"/>
            <p:cNvCxnSpPr>
              <a:stCxn id="25" idx="3"/>
              <a:endCxn id="31" idx="0"/>
            </p:cNvCxnSpPr>
            <p:nvPr/>
          </p:nvCxnSpPr>
          <p:spPr>
            <a:xfrm>
              <a:off x="4775201" y="2148840"/>
              <a:ext cx="1960321" cy="1447874"/>
            </a:xfrm>
            <a:prstGeom prst="bentConnector2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Elbow Connector 10"/>
            <p:cNvCxnSpPr>
              <a:stCxn id="26" idx="3"/>
              <a:endCxn id="33" idx="0"/>
            </p:cNvCxnSpPr>
            <p:nvPr/>
          </p:nvCxnSpPr>
          <p:spPr>
            <a:xfrm>
              <a:off x="3886200" y="3256280"/>
              <a:ext cx="5959302" cy="324679"/>
            </a:xfrm>
            <a:prstGeom prst="bentConnector2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Elbow Connector 11"/>
            <p:cNvCxnSpPr>
              <a:endCxn id="32" idx="0"/>
            </p:cNvCxnSpPr>
            <p:nvPr/>
          </p:nvCxnSpPr>
          <p:spPr>
            <a:xfrm>
              <a:off x="5390633" y="2148840"/>
              <a:ext cx="3056676" cy="1427479"/>
            </a:xfrm>
            <a:prstGeom prst="bentConnector2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3" name="TextBox 21"/>
          <p:cNvSpPr txBox="1"/>
          <p:nvPr/>
        </p:nvSpPr>
        <p:spPr>
          <a:xfrm>
            <a:off x="7388908" y="1519400"/>
            <a:ext cx="4742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非常重要的两个经验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算法工程师最重要的不是记住了多少算法，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而是能把实际问题抽象成算法问题，然后得到答案的能力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机器学习方法很多时候是作为整个项目的一部分，单靠机器学习很难解决完整项目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078811" y="1042154"/>
            <a:ext cx="441338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第一个机器学习算法</a:t>
            </a:r>
            <a:endParaRPr lang="en-US" altLang="zh-CN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First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–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Machine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Algorithm</a:t>
            </a:r>
            <a:endParaRPr lang="en-US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K-means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clustering</a:t>
            </a:r>
            <a:endParaRPr lang="en-US" altLang="zh-C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Picture 2" descr="K-means as a cost function minimisation – a MATLAB/Octave approach –  @sepdek'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15" y="1016628"/>
            <a:ext cx="5551805" cy="48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1070818" y="3303605"/>
            <a:ext cx="3352200" cy="2382383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200000"/>
              </a:lnSpc>
            </a:pPr>
            <a:r>
              <a:rPr lang="en-US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Driven</a:t>
            </a:r>
            <a:r>
              <a:rPr lang="zh-CN" altLang="en-US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two</a:t>
            </a:r>
            <a:r>
              <a:rPr lang="zh-CN" altLang="en-US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examples:</a:t>
            </a:r>
            <a:endParaRPr lang="en-US" altLang="zh-CN" sz="20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>
              <a:lnSpc>
                <a:spcPct val="200000"/>
              </a:lnSpc>
            </a:pPr>
            <a:endParaRPr lang="en-US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为中国省会设置能源中心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新闻自动进行归类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Progr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mming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–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02-03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&gt;&gt;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省会能源中心设置，基于</a:t>
            </a: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k-means</a:t>
            </a:r>
            <a:endParaRPr lang="en-US" altLang="zh-CN" sz="2000" dirty="0">
              <a:latin typeface="Times New Roman" panose="02020503050405090304" pitchFamily="18" charset="0"/>
              <a:ea typeface="KaiTi" panose="02010609060101010101" pitchFamily="49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331945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3"/>
          <p:cNvSpPr>
            <a:spLocks noGrp="1"/>
          </p:cNvSpPr>
          <p:nvPr/>
        </p:nvSpPr>
        <p:spPr>
          <a:xfrm>
            <a:off x="974179" y="714375"/>
            <a:ext cx="3332955" cy="507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review</a:t>
            </a:r>
            <a:endParaRPr lang="en-US" sz="3600" dirty="0">
              <a:latin typeface="Times New Roman" panose="02020503050405090304" pitchFamily="18" charset="0"/>
              <a:ea typeface="KaiT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8826" y="2883360"/>
            <a:ext cx="609600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Today:</a:t>
            </a:r>
            <a:endParaRPr lang="en-US" altLang="zh-CN" sz="20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45972" y="3307105"/>
            <a:ext cx="6096000" cy="335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1.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什么是优化问题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optimization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problem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2.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动态规划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dynamic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programming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coding)</a:t>
            </a:r>
            <a:endParaRPr lang="en-US" altLang="zh-CN" sz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3.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梯度下降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gradient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descent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(coding)</a:t>
            </a:r>
            <a:endParaRPr lang="en-US" altLang="zh-CN" sz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4.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什么是机器学习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machine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5.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特征、模型和预测 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feature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model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predicate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6.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什么是向量距离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vector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distance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(coding)</a:t>
            </a:r>
            <a:endParaRPr lang="en-US" altLang="zh-CN" sz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7.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k-means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聚类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(coding)</a:t>
            </a:r>
            <a:endParaRPr lang="en-US" altLang="zh-CN" sz="20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4145972" y="714282"/>
            <a:ext cx="7782792" cy="2255065"/>
          </a:xfrm>
        </p:spPr>
        <p:txBody>
          <a:bodyPr anchor="ctr">
            <a:noAutofit/>
          </a:bodyPr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1.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什么是人工智能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what’s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artificial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intelligence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14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2.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关于人工智能的不同观点和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difference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artificial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intelligence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methods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14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3.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如何成为一个良好的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ai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工作者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could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become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good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ai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engineer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zh-CN" altLang="en-US" sz="14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 useBgFill="1"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p>
            <a:r>
              <a:rPr lang="en-US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Home</a:t>
            </a:r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work</a:t>
            </a:r>
            <a:endParaRPr lang="en-US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6708498" y="643467"/>
            <a:ext cx="5386519" cy="5571064"/>
          </a:xfrm>
        </p:spPr>
        <p:txBody>
          <a:bodyPr>
            <a:normAutofit/>
          </a:bodyPr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复现课程代码（动态规划，省会能源中心，文本聚类）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浅谈如何提升算法工程师将现实问题抽象解决的能力？机器学习只能解决部分问题，或者我们需要只是机器学习整体过程中的部分功能，这给我们什么启示？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 err="1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KMeans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文本聚类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2" y="643467"/>
            <a:ext cx="10548079" cy="1079989"/>
          </a:xfrm>
        </p:spPr>
        <p:txBody>
          <a:bodyPr>
            <a:normAutofit fontScale="90000"/>
          </a:bodyPr>
          <a:p>
            <a:pPr>
              <a:lnSpc>
                <a:spcPct val="9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对于同学建议的回应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response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suggestions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2" y="1131737"/>
            <a:ext cx="10300944" cy="4704854"/>
          </a:xfr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参考资料和书籍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Solution: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 </a:t>
            </a: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  <a:hlinkClick r:id="rId2"/>
              </a:rPr>
              <a:t>https://github.com/computing-intelligence/References</a:t>
            </a:r>
            <a:endParaRPr lang="en-US" altLang="zh-CN" sz="2000" dirty="0">
              <a:latin typeface="Times New Roman" panose="02020503050405090304" pitchFamily="18" charset="0"/>
              <a:ea typeface="KaiTi" panose="02010609060101010101" pitchFamily="49" charset="-122"/>
              <a:cs typeface="Times New Roman" panose="0202050305040509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>
              <a:latin typeface="Times New Roman" panose="02020503050405090304" pitchFamily="18" charset="0"/>
              <a:ea typeface="KaiTi" panose="02010609060101010101" pitchFamily="49" charset="-122"/>
              <a:cs typeface="Times New Roman" panose="0202050305040509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关于阶段性项目练习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Solution: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从第二节课开始实战练习就会逐渐增多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希望多讲一些和面试、工程实战相关的问题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Solution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：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尽量做到每节课都有一个相关企业实战案例分享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义乌国际商贸城银行网点告急金华安邦护卫启动-皇家娱乐- 首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1606"/>
          <a:stretch>
            <a:fillRect/>
          </a:stretch>
        </p:blipFill>
        <p:spPr bwMode="auto">
          <a:xfrm>
            <a:off x="1457065" y="3601121"/>
            <a:ext cx="4436840" cy="27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04639" y="917714"/>
            <a:ext cx="5484761" cy="1905000"/>
          </a:xfrm>
        </p:spPr>
        <p:txBody>
          <a:bodyPr>
            <a:normAutofit/>
          </a:bodyPr>
          <a:p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从一个真实的例子讲起</a:t>
            </a:r>
            <a:endParaRPr lang="en-US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1412" y="2666999"/>
            <a:ext cx="5484765" cy="3124201"/>
          </a:xfrm>
        </p:spPr>
        <p:txBody>
          <a:bodyPr>
            <a:normAutofit/>
          </a:bodyPr>
          <a:p>
            <a:pPr marL="0" indent="0">
              <a:buNone/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</a:endParaRPr>
          </a:p>
          <a:p>
            <a:pPr marL="0" indent="0">
              <a:buNone/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  <p:pic>
        <p:nvPicPr>
          <p:cNvPr id="10" name="Picture 4" descr="ATM机概念股龙头-ATM机概念股有哪些-ATM机概念股一览表__同花顺金融服务网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3" r="2" b="12560"/>
          <a:stretch>
            <a:fillRect/>
          </a:stretch>
        </p:blipFill>
        <p:spPr bwMode="auto">
          <a:xfrm>
            <a:off x="7713491" y="160867"/>
            <a:ext cx="4317642" cy="320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hart, radar chart&#10;&#10;Description automatically generated"/>
          <p:cNvPicPr>
            <a:picLocks noChangeAspect="1"/>
          </p:cNvPicPr>
          <p:nvPr/>
        </p:nvPicPr>
        <p:blipFill rotWithShape="1">
          <a:blip r:embed="rId5"/>
          <a:srcRect l="7400" r="2189"/>
          <a:stretch>
            <a:fillRect/>
          </a:stretch>
        </p:blipFill>
        <p:spPr>
          <a:xfrm>
            <a:off x="7713490" y="3509435"/>
            <a:ext cx="4317641" cy="3187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2427" y="355370"/>
            <a:ext cx="3283970" cy="1463478"/>
          </a:xfrm>
        </p:spPr>
        <p:txBody>
          <a:bodyPr>
            <a:normAutofit/>
          </a:bodyPr>
          <a:p>
            <a:r>
              <a:rPr 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还有很多类似的例子</a:t>
            </a:r>
            <a:endParaRPr 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15897" y="1801138"/>
            <a:ext cx="3405137" cy="4486850"/>
          </a:xfrm>
        </p:spPr>
        <p:txBody>
          <a:bodyPr anchor="ctr">
            <a:noAutofit/>
          </a:bodyPr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对于一家公司而言，手里的钱是有限的，如何把这些金额分配到不同的项目组中？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如何选取合理的存货地点，货仓里的不同位置应该放哪些商品？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制造一部手机，如何选取合理的元器件成本从而达到最优利润？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4.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物流、航空业、交通、外卖配送如何让用户满意度最高？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Picture 8" descr="东南亚出海_出海企业排名_出海企业_出海游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2574" y="4323783"/>
            <a:ext cx="2838105" cy="17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分析：从元器件分析，Reno 3 5G售价成本比高达1.86 - OFweek电子工程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5858" y="4300532"/>
            <a:ext cx="2743200" cy="183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各大發展商旗下商場減租安排- 地產新聞- 地產資訊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4826" y="874837"/>
            <a:ext cx="2785868" cy="18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t pays for the RMB to go digital - Chinadaily.com.c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7436" y="840120"/>
            <a:ext cx="2743198" cy="183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989" y="2682676"/>
            <a:ext cx="5588000" cy="1511300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4260404" y="4459943"/>
            <a:ext cx="25891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dirty="0"/>
              <a:t>Optimi</a:t>
            </a:r>
            <a:r>
              <a:rPr lang="en-US" altLang="zh-CN" dirty="0" err="1"/>
              <a:t>zation</a:t>
            </a:r>
            <a:r>
              <a:rPr lang="zh-CN" altLang="en-US" dirty="0"/>
              <a:t> 优化问题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simple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optimization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example:</a:t>
            </a:r>
            <a:b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Cut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rod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problem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6" name="Table 7"/>
          <p:cNvGraphicFramePr>
            <a:graphicFrameLocks noGrp="1"/>
          </p:cNvGraphicFramePr>
          <p:nvPr>
            <p:ph idx="1"/>
          </p:nvPr>
        </p:nvGraphicFramePr>
        <p:xfrm>
          <a:off x="1141412" y="2326539"/>
          <a:ext cx="9905988" cy="120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499"/>
                <a:gridCol w="825499"/>
                <a:gridCol w="825499"/>
                <a:gridCol w="825499"/>
                <a:gridCol w="825499"/>
                <a:gridCol w="825499"/>
                <a:gridCol w="825499"/>
                <a:gridCol w="825499"/>
                <a:gridCol w="825499"/>
                <a:gridCol w="825499"/>
                <a:gridCol w="825499"/>
                <a:gridCol w="825499"/>
              </a:tblGrid>
              <a:tr h="600926">
                <a:tc>
                  <a:txBody>
                    <a:bodyPr/>
                    <a:p>
                      <a:r>
                        <a:rPr lang="en-US" dirty="0"/>
                        <a:t>长度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600926">
                <a:tc>
                  <a:txBody>
                    <a:bodyPr/>
                    <a:p>
                      <a:r>
                        <a:rPr lang="en-US" dirty="0"/>
                        <a:t>价格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33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4" descr="Rod cutting proble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621843"/>
            <a:ext cx="9905988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Progr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mming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–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02-01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&gt;&gt;Rod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cutting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problem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zh-CN" alt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p>
            <a:r>
              <a:rPr 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Dy</a:t>
            </a:r>
            <a:r>
              <a:rPr lang="en-US" altLang="zh-CN" sz="28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namic</a:t>
            </a:r>
            <a:r>
              <a:rPr lang="zh-CN" alt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programming</a:t>
            </a:r>
            <a:r>
              <a:rPr lang="zh-CN" alt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p>
            <a:r>
              <a:rPr lang="en-US" altLang="zh-CN" sz="1800" dirty="0"/>
              <a:t>1.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识别子问题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sub-problems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dividing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识别子问题中的重叠特点 </a:t>
            </a:r>
            <a:r>
              <a:rPr lang="en-US" altLang="zh-CN" sz="18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over-lapping</a:t>
            </a:r>
            <a:r>
              <a:rPr lang="zh-CN" altLang="en-US" sz="18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sub-problem</a:t>
            </a:r>
            <a:endParaRPr lang="en-US" altLang="zh-CN" sz="1800" dirty="0">
              <a:latin typeface="Times New Roman" panose="02020503050405090304" pitchFamily="18" charset="0"/>
              <a:ea typeface="KaiTi" panose="02010609060101010101" pitchFamily="49" charset="-122"/>
              <a:cs typeface="Times New Roman" panose="02020503050405090304" pitchFamily="18" charset="0"/>
            </a:endParaRPr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存储子问题的答案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cache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sub-solutions</a:t>
            </a:r>
            <a:endParaRPr lang="en-US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800" dirty="0"/>
              <a:t>4.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合并问题答案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combine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solutions</a:t>
            </a:r>
            <a:endParaRPr lang="en-US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800" dirty="0"/>
              <a:t>5.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解析答案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parse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solutions</a:t>
            </a:r>
            <a:endParaRPr lang="en-US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8" name="Picture 2" descr="A graphical introduction to dynamic programm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5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63" r="2" b="2"/>
          <a:stretch>
            <a:fillRect/>
          </a:stretch>
        </p:blipFill>
        <p:spPr bwMode="auto">
          <a:xfrm>
            <a:off x="4779275" y="901199"/>
            <a:ext cx="69166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…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Dy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namic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programming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</p:nvPr>
        </p:nvGraphicFramePr>
        <p:xfrm>
          <a:off x="449434" y="2078182"/>
          <a:ext cx="11116491" cy="4083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0</TotalTime>
  <Words>2930</Words>
  <Application>WPS 演示</Application>
  <PresentationFormat>Widescreen</PresentationFormat>
  <Paragraphs>404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2" baseType="lpstr">
      <vt:lpstr>Arial</vt:lpstr>
      <vt:lpstr>方正书宋_GBK</vt:lpstr>
      <vt:lpstr>Wingdings</vt:lpstr>
      <vt:lpstr>Arial</vt:lpstr>
      <vt:lpstr>KaiTi</vt:lpstr>
      <vt:lpstr>汉仪楷体KW</vt:lpstr>
      <vt:lpstr>Microsoft YaHei Light</vt:lpstr>
      <vt:lpstr>Times New Roman Regular</vt:lpstr>
      <vt:lpstr>Kaiti SC Regular</vt:lpstr>
      <vt:lpstr>Times New Roman</vt:lpstr>
      <vt:lpstr>Cambria Math</vt:lpstr>
      <vt:lpstr>Kingsoft Math</vt:lpstr>
      <vt:lpstr>Calibri</vt:lpstr>
      <vt:lpstr>Helvetica Neue</vt:lpstr>
      <vt:lpstr>苹方-简</vt:lpstr>
      <vt:lpstr>微软雅黑</vt:lpstr>
      <vt:lpstr>汉仪旗黑</vt:lpstr>
      <vt:lpstr>宋体</vt:lpstr>
      <vt:lpstr>Arial Unicode MS</vt:lpstr>
      <vt:lpstr>汉仪书宋二KW</vt:lpstr>
      <vt:lpstr>Calibri Light</vt:lpstr>
      <vt:lpstr>Celestial</vt:lpstr>
      <vt:lpstr>人工智能核心能力培养 — Lecture 02  从动态规划到机器学习 From Dynamic Programming To Machine Learning  The Kernel Ability For Artificial Intelligence </vt:lpstr>
      <vt:lpstr>PowerPoint 演示文稿</vt:lpstr>
      <vt:lpstr>对于同学建议的回应 response to suggestions </vt:lpstr>
      <vt:lpstr>从一个真实的例子讲起</vt:lpstr>
      <vt:lpstr>还有很多类似的例子</vt:lpstr>
      <vt:lpstr>A simple optimization example: Cut rod problem </vt:lpstr>
      <vt:lpstr>Progrmming – 02-01</vt:lpstr>
      <vt:lpstr>Dynamic programming </vt:lpstr>
      <vt:lpstr>If … Dynamic programming </vt:lpstr>
      <vt:lpstr>Machine learning</vt:lpstr>
      <vt:lpstr>PowerPoint 演示文稿</vt:lpstr>
      <vt:lpstr>PowerPoint 演示文稿</vt:lpstr>
      <vt:lpstr>PowerPoint 演示文稿</vt:lpstr>
      <vt:lpstr>Progrmming – 02-02</vt:lpstr>
      <vt:lpstr>PowerPoint 演示文稿</vt:lpstr>
      <vt:lpstr>PowerPoint 演示文稿</vt:lpstr>
      <vt:lpstr>PowerPoint 演示文稿</vt:lpstr>
      <vt:lpstr>PowerPoint 演示文稿</vt:lpstr>
      <vt:lpstr>Progrmming – 02-03</vt:lpstr>
      <vt:lpstr>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02  从动态规划到机器学习 From Dynamic Programming To Machine Learning  The Kernel Ability For Artificial Intelligence </dc:title>
  <dc:creator>gao minquan</dc:creator>
  <cp:lastModifiedBy>bubble</cp:lastModifiedBy>
  <cp:revision>49</cp:revision>
  <dcterms:created xsi:type="dcterms:W3CDTF">2021-04-19T04:15:35Z</dcterms:created>
  <dcterms:modified xsi:type="dcterms:W3CDTF">2021-04-19T04:15:35Z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